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1"/>
  </p:notesMasterIdLst>
  <p:sldIdLst>
    <p:sldId id="256" r:id="rId5"/>
    <p:sldId id="257" r:id="rId6"/>
    <p:sldId id="268" r:id="rId7"/>
    <p:sldId id="258" r:id="rId8"/>
    <p:sldId id="264" r:id="rId9"/>
    <p:sldId id="269" r:id="rId10"/>
    <p:sldId id="270" r:id="rId11"/>
    <p:sldId id="271" r:id="rId12"/>
    <p:sldId id="272" r:id="rId13"/>
    <p:sldId id="273" r:id="rId14"/>
    <p:sldId id="274" r:id="rId15"/>
    <p:sldId id="275" r:id="rId16"/>
    <p:sldId id="279" r:id="rId17"/>
    <p:sldId id="276" r:id="rId18"/>
    <p:sldId id="277" r:id="rId19"/>
    <p:sldId id="278" r:id="rId20"/>
    <p:sldId id="259" r:id="rId21"/>
    <p:sldId id="265" r:id="rId22"/>
    <p:sldId id="281" r:id="rId23"/>
    <p:sldId id="282" r:id="rId24"/>
    <p:sldId id="283" r:id="rId25"/>
    <p:sldId id="284" r:id="rId26"/>
    <p:sldId id="285" r:id="rId27"/>
    <p:sldId id="286" r:id="rId28"/>
    <p:sldId id="287" r:id="rId29"/>
    <p:sldId id="260" r:id="rId30"/>
    <p:sldId id="266" r:id="rId31"/>
    <p:sldId id="293" r:id="rId32"/>
    <p:sldId id="289" r:id="rId33"/>
    <p:sldId id="290" r:id="rId34"/>
    <p:sldId id="295" r:id="rId35"/>
    <p:sldId id="297" r:id="rId36"/>
    <p:sldId id="291" r:id="rId37"/>
    <p:sldId id="301" r:id="rId38"/>
    <p:sldId id="300" r:id="rId39"/>
    <p:sldId id="302" r:id="rId40"/>
    <p:sldId id="303" r:id="rId41"/>
    <p:sldId id="304" r:id="rId42"/>
    <p:sldId id="306" r:id="rId43"/>
    <p:sldId id="310" r:id="rId44"/>
    <p:sldId id="311" r:id="rId45"/>
    <p:sldId id="308" r:id="rId46"/>
    <p:sldId id="309" r:id="rId47"/>
    <p:sldId id="288" r:id="rId48"/>
    <p:sldId id="312" r:id="rId49"/>
    <p:sldId id="313" r:id="rId50"/>
    <p:sldId id="314" r:id="rId51"/>
    <p:sldId id="315" r:id="rId52"/>
    <p:sldId id="316" r:id="rId53"/>
    <p:sldId id="318" r:id="rId54"/>
    <p:sldId id="319" r:id="rId55"/>
    <p:sldId id="261" r:id="rId56"/>
    <p:sldId id="267" r:id="rId57"/>
    <p:sldId id="321" r:id="rId58"/>
    <p:sldId id="322" r:id="rId59"/>
    <p:sldId id="323" r:id="rId60"/>
    <p:sldId id="324" r:id="rId61"/>
    <p:sldId id="325" r:id="rId62"/>
    <p:sldId id="326" r:id="rId63"/>
    <p:sldId id="327" r:id="rId64"/>
    <p:sldId id="328" r:id="rId65"/>
    <p:sldId id="334" r:id="rId66"/>
    <p:sldId id="329" r:id="rId67"/>
    <p:sldId id="330" r:id="rId68"/>
    <p:sldId id="333" r:id="rId69"/>
    <p:sldId id="262" r:id="rId70"/>
    <p:sldId id="332" r:id="rId71"/>
    <p:sldId id="335" r:id="rId72"/>
    <p:sldId id="336" r:id="rId73"/>
    <p:sldId id="337" r:id="rId74"/>
    <p:sldId id="342" r:id="rId75"/>
    <p:sldId id="343" r:id="rId76"/>
    <p:sldId id="345" r:id="rId77"/>
    <p:sldId id="344" r:id="rId78"/>
    <p:sldId id="340" r:id="rId79"/>
    <p:sldId id="346" r:id="rId80"/>
    <p:sldId id="347" r:id="rId81"/>
    <p:sldId id="348" r:id="rId82"/>
    <p:sldId id="349" r:id="rId83"/>
    <p:sldId id="350" r:id="rId84"/>
    <p:sldId id="351" r:id="rId85"/>
    <p:sldId id="352" r:id="rId86"/>
    <p:sldId id="341" r:id="rId87"/>
    <p:sldId id="353" r:id="rId88"/>
    <p:sldId id="354" r:id="rId89"/>
    <p:sldId id="331" r:id="rId9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DFA"/>
    <a:srgbClr val="249AB5"/>
    <a:srgbClr val="F5F1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60" d="100"/>
          <a:sy n="60" d="100"/>
        </p:scale>
        <p:origin x="148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tableStyles" Target="tableStyles.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notesMaster" Target="notesMasters/notesMaster1.xml"/><Relationship Id="rId9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presProps" Target="presProps.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 Pearce" userId="c8ee0b41-0019-415f-b974-2516f0ab628a" providerId="ADAL" clId="{93B249DB-F31F-49DB-AAA7-08C08141195E}"/>
    <pc:docChg chg="undo custSel modSld">
      <pc:chgData name="Marc Pearce" userId="c8ee0b41-0019-415f-b974-2516f0ab628a" providerId="ADAL" clId="{93B249DB-F31F-49DB-AAA7-08C08141195E}" dt="2024-08-20T23:49:25.640" v="349" actId="14100"/>
      <pc:docMkLst>
        <pc:docMk/>
      </pc:docMkLst>
      <pc:sldChg chg="modSp mod">
        <pc:chgData name="Marc Pearce" userId="c8ee0b41-0019-415f-b974-2516f0ab628a" providerId="ADAL" clId="{93B249DB-F31F-49DB-AAA7-08C08141195E}" dt="2024-08-20T23:48:52.683" v="341" actId="27636"/>
        <pc:sldMkLst>
          <pc:docMk/>
          <pc:sldMk cId="1108312057" sldId="256"/>
        </pc:sldMkLst>
        <pc:spChg chg="mod">
          <ac:chgData name="Marc Pearce" userId="c8ee0b41-0019-415f-b974-2516f0ab628a" providerId="ADAL" clId="{93B249DB-F31F-49DB-AAA7-08C08141195E}" dt="2024-08-20T23:48:52.683" v="341" actId="27636"/>
          <ac:spMkLst>
            <pc:docMk/>
            <pc:sldMk cId="1108312057" sldId="256"/>
            <ac:spMk id="2" creationId="{0BF13E3C-EDFE-4050-B225-65ACC5BABDB6}"/>
          </ac:spMkLst>
        </pc:spChg>
        <pc:spChg chg="mod">
          <ac:chgData name="Marc Pearce" userId="c8ee0b41-0019-415f-b974-2516f0ab628a" providerId="ADAL" clId="{93B249DB-F31F-49DB-AAA7-08C08141195E}" dt="2024-08-20T19:49:23.490" v="46" actId="404"/>
          <ac:spMkLst>
            <pc:docMk/>
            <pc:sldMk cId="1108312057" sldId="256"/>
            <ac:spMk id="3" creationId="{95131DE3-0643-4D16-B97A-8D4D9AA529A7}"/>
          </ac:spMkLst>
        </pc:spChg>
      </pc:sldChg>
      <pc:sldChg chg="modSp mod">
        <pc:chgData name="Marc Pearce" userId="c8ee0b41-0019-415f-b974-2516f0ab628a" providerId="ADAL" clId="{93B249DB-F31F-49DB-AAA7-08C08141195E}" dt="2024-08-20T23:49:25.640" v="349" actId="14100"/>
        <pc:sldMkLst>
          <pc:docMk/>
          <pc:sldMk cId="2630038668" sldId="258"/>
        </pc:sldMkLst>
        <pc:spChg chg="mod">
          <ac:chgData name="Marc Pearce" userId="c8ee0b41-0019-415f-b974-2516f0ab628a" providerId="ADAL" clId="{93B249DB-F31F-49DB-AAA7-08C08141195E}" dt="2024-08-20T23:49:25.640" v="349" actId="14100"/>
          <ac:spMkLst>
            <pc:docMk/>
            <pc:sldMk cId="2630038668" sldId="258"/>
            <ac:spMk id="5" creationId="{DF03BDC8-953D-4409-8AFD-C278E0305C2F}"/>
          </ac:spMkLst>
        </pc:spChg>
      </pc:sldChg>
      <pc:sldChg chg="modSp mod">
        <pc:chgData name="Marc Pearce" userId="c8ee0b41-0019-415f-b974-2516f0ab628a" providerId="ADAL" clId="{93B249DB-F31F-49DB-AAA7-08C08141195E}" dt="2024-08-20T23:49:12.279" v="347" actId="20577"/>
        <pc:sldMkLst>
          <pc:docMk/>
          <pc:sldMk cId="3429437321" sldId="268"/>
        </pc:sldMkLst>
        <pc:spChg chg="mod">
          <ac:chgData name="Marc Pearce" userId="c8ee0b41-0019-415f-b974-2516f0ab628a" providerId="ADAL" clId="{93B249DB-F31F-49DB-AAA7-08C08141195E}" dt="2024-08-20T23:49:12.279" v="347" actId="20577"/>
          <ac:spMkLst>
            <pc:docMk/>
            <pc:sldMk cId="3429437321" sldId="268"/>
            <ac:spMk id="6" creationId="{D2D06DA7-B84C-43AC-B756-EA625885214C}"/>
          </ac:spMkLst>
        </pc:spChg>
      </pc:sldChg>
      <pc:sldChg chg="modSp mod">
        <pc:chgData name="Marc Pearce" userId="c8ee0b41-0019-415f-b974-2516f0ab628a" providerId="ADAL" clId="{93B249DB-F31F-49DB-AAA7-08C08141195E}" dt="2024-08-20T20:58:29.144" v="297" actId="20577"/>
        <pc:sldMkLst>
          <pc:docMk/>
          <pc:sldMk cId="777998945" sldId="269"/>
        </pc:sldMkLst>
        <pc:spChg chg="mod">
          <ac:chgData name="Marc Pearce" userId="c8ee0b41-0019-415f-b974-2516f0ab628a" providerId="ADAL" clId="{93B249DB-F31F-49DB-AAA7-08C08141195E}" dt="2024-08-20T20:58:29.144" v="297" actId="20577"/>
          <ac:spMkLst>
            <pc:docMk/>
            <pc:sldMk cId="777998945" sldId="269"/>
            <ac:spMk id="6" creationId="{D2D06DA7-B84C-43AC-B756-EA625885214C}"/>
          </ac:spMkLst>
        </pc:spChg>
      </pc:sldChg>
      <pc:sldChg chg="modSp mod">
        <pc:chgData name="Marc Pearce" userId="c8ee0b41-0019-415f-b974-2516f0ab628a" providerId="ADAL" clId="{93B249DB-F31F-49DB-AAA7-08C08141195E}" dt="2024-08-20T22:32:55.544" v="307" actId="20577"/>
        <pc:sldMkLst>
          <pc:docMk/>
          <pc:sldMk cId="717318309" sldId="288"/>
        </pc:sldMkLst>
        <pc:spChg chg="mod">
          <ac:chgData name="Marc Pearce" userId="c8ee0b41-0019-415f-b974-2516f0ab628a" providerId="ADAL" clId="{93B249DB-F31F-49DB-AAA7-08C08141195E}" dt="2024-08-20T22:32:55.544" v="307" actId="20577"/>
          <ac:spMkLst>
            <pc:docMk/>
            <pc:sldMk cId="717318309" sldId="288"/>
            <ac:spMk id="6" creationId="{D2D06DA7-B84C-43AC-B756-EA625885214C}"/>
          </ac:spMkLst>
        </pc:spChg>
      </pc:sldChg>
      <pc:sldChg chg="modSp mod">
        <pc:chgData name="Marc Pearce" userId="c8ee0b41-0019-415f-b974-2516f0ab628a" providerId="ADAL" clId="{93B249DB-F31F-49DB-AAA7-08C08141195E}" dt="2024-08-20T23:01:18.148" v="310" actId="115"/>
        <pc:sldMkLst>
          <pc:docMk/>
          <pc:sldMk cId="2422028781" sldId="326"/>
        </pc:sldMkLst>
        <pc:spChg chg="mod">
          <ac:chgData name="Marc Pearce" userId="c8ee0b41-0019-415f-b974-2516f0ab628a" providerId="ADAL" clId="{93B249DB-F31F-49DB-AAA7-08C08141195E}" dt="2024-08-20T23:01:18.148" v="310" actId="115"/>
          <ac:spMkLst>
            <pc:docMk/>
            <pc:sldMk cId="2422028781" sldId="326"/>
            <ac:spMk id="6" creationId="{D2D06DA7-B84C-43AC-B756-EA625885214C}"/>
          </ac:spMkLst>
        </pc:spChg>
      </pc:sldChg>
      <pc:sldChg chg="modSp mod">
        <pc:chgData name="Marc Pearce" userId="c8ee0b41-0019-415f-b974-2516f0ab628a" providerId="ADAL" clId="{93B249DB-F31F-49DB-AAA7-08C08141195E}" dt="2024-08-20T23:03:42.594" v="314" actId="6549"/>
        <pc:sldMkLst>
          <pc:docMk/>
          <pc:sldMk cId="2905408174" sldId="328"/>
        </pc:sldMkLst>
        <pc:spChg chg="mod">
          <ac:chgData name="Marc Pearce" userId="c8ee0b41-0019-415f-b974-2516f0ab628a" providerId="ADAL" clId="{93B249DB-F31F-49DB-AAA7-08C08141195E}" dt="2024-08-20T23:03:42.594" v="314" actId="6549"/>
          <ac:spMkLst>
            <pc:docMk/>
            <pc:sldMk cId="2905408174" sldId="328"/>
            <ac:spMk id="6" creationId="{D2D06DA7-B84C-43AC-B756-EA625885214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354973-0ACF-40D1-B253-8E0C7FEAA4FB}" type="datetimeFigureOut">
              <a:rPr lang="en-US" smtClean="0"/>
              <a:t>8/20/2024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897D2D-36B5-427D-9849-0D1ED4134E41}" type="slidenum">
              <a:rPr lang="en-US" smtClean="0"/>
              <a:t>‹#›</a:t>
            </a:fld>
            <a:endParaRPr lang="en-US"/>
          </a:p>
        </p:txBody>
      </p:sp>
    </p:spTree>
    <p:extLst>
      <p:ext uri="{BB962C8B-B14F-4D97-AF65-F5344CB8AC3E}">
        <p14:creationId xmlns:p14="http://schemas.microsoft.com/office/powerpoint/2010/main" val="2844988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299" y="1122363"/>
            <a:ext cx="8915401"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299" y="3602038"/>
            <a:ext cx="89154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80812167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83924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86908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1905000" y="6286501"/>
            <a:ext cx="5334000" cy="457200"/>
          </a:xfrm>
        </p:spPr>
        <p:txBody>
          <a:bodyPr/>
          <a:lstStyle/>
          <a:p>
            <a:endParaRPr lang="en-US" dirty="0"/>
          </a:p>
        </p:txBody>
      </p:sp>
      <p:sp>
        <p:nvSpPr>
          <p:cNvPr id="6" name="Slide Number Placeholder 5"/>
          <p:cNvSpPr>
            <a:spLocks noGrp="1"/>
          </p:cNvSpPr>
          <p:nvPr>
            <p:ph type="sldNum" sz="quarter" idx="12"/>
          </p:nvPr>
        </p:nvSpPr>
        <p:spPr>
          <a:xfrm>
            <a:off x="7353301" y="6286501"/>
            <a:ext cx="1676399" cy="457200"/>
          </a:xfrm>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3349817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287189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413936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2870159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a:xfrm>
            <a:off x="3028950" y="6324601"/>
            <a:ext cx="3086100" cy="396876"/>
          </a:xfrm>
        </p:spPr>
        <p:txBody>
          <a:bodyPr/>
          <a:lstStyle/>
          <a:p>
            <a:endParaRPr lang="en-US" dirty="0"/>
          </a:p>
        </p:txBody>
      </p:sp>
      <p:sp>
        <p:nvSpPr>
          <p:cNvPr id="5" name="Slide Number Placeholder 4"/>
          <p:cNvSpPr>
            <a:spLocks noGrp="1"/>
          </p:cNvSpPr>
          <p:nvPr>
            <p:ph type="sldNum" sz="quarter" idx="12"/>
          </p:nvPr>
        </p:nvSpPr>
        <p:spPr>
          <a:xfrm>
            <a:off x="6457950" y="6324601"/>
            <a:ext cx="2057400" cy="419099"/>
          </a:xfrm>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1218677979"/>
      </p:ext>
    </p:extLst>
  </p:cSld>
  <p:clrMapOvr>
    <a:masterClrMapping/>
  </p:clrMapOvr>
  <p:extLst>
    <p:ext uri="{DCECCB84-F9BA-43D5-87BE-67443E8EF086}">
      <p15:sldGuideLst xmlns:p15="http://schemas.microsoft.com/office/powerpoint/2012/main">
        <p15:guide id="9" orient="horz" pos="4320" userDrawn="1">
          <p15:clr>
            <a:srgbClr val="F26B43"/>
          </p15:clr>
        </p15:guide>
        <p15:guide id="10"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246789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130494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a:p>
        </p:txBody>
      </p:sp>
    </p:spTree>
    <p:extLst>
      <p:ext uri="{BB962C8B-B14F-4D97-AF65-F5344CB8AC3E}">
        <p14:creationId xmlns:p14="http://schemas.microsoft.com/office/powerpoint/2010/main" val="160137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DF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685800"/>
            <a:ext cx="7924800" cy="91439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790701"/>
            <a:ext cx="7924800" cy="43814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905000" y="6286501"/>
            <a:ext cx="5334000" cy="457200"/>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7353301" y="6286501"/>
            <a:ext cx="1676399" cy="457200"/>
          </a:xfrm>
          <a:prstGeom prst="rect">
            <a:avLst/>
          </a:prstGeom>
        </p:spPr>
        <p:txBody>
          <a:bodyPr vert="horz" lIns="91440" tIns="45720" rIns="91440" bIns="45720" rtlCol="0" anchor="ctr"/>
          <a:lstStyle>
            <a:lvl1pPr algn="r">
              <a:defRPr sz="1200">
                <a:solidFill>
                  <a:schemeClr val="tx1">
                    <a:tint val="75000"/>
                  </a:schemeClr>
                </a:solidFill>
              </a:defRPr>
            </a:lvl1pPr>
          </a:lstStyle>
          <a:p>
            <a:fld id="{D42FAA93-99E7-4482-987D-A641F2210284}" type="slidenum">
              <a:rPr lang="en-US" smtClean="0"/>
              <a:pPr/>
              <a:t>‹#›</a:t>
            </a:fld>
            <a:endParaRPr lang="en-US" dirty="0"/>
          </a:p>
        </p:txBody>
      </p:sp>
      <p:pic>
        <p:nvPicPr>
          <p:cNvPr id="10" name="Graphic 9">
            <a:extLst>
              <a:ext uri="{FF2B5EF4-FFF2-40B4-BE49-F238E27FC236}">
                <a16:creationId xmlns:a16="http://schemas.microsoft.com/office/drawing/2014/main" id="{5E8CC4A6-3A5C-4141-84A9-38BE63C6E8D4}"/>
              </a:ext>
            </a:extLst>
          </p:cNvPr>
          <p:cNvPicPr>
            <a:picLocks noChangeAspect="1"/>
          </p:cNvPicPr>
          <p:nvPr userDrawn="1"/>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00" y="6286501"/>
            <a:ext cx="1676400" cy="457200"/>
          </a:xfrm>
          <a:prstGeom prst="rect">
            <a:avLst/>
          </a:prstGeom>
        </p:spPr>
      </p:pic>
      <p:sp>
        <p:nvSpPr>
          <p:cNvPr id="4" name="Rectangle 3">
            <a:extLst>
              <a:ext uri="{FF2B5EF4-FFF2-40B4-BE49-F238E27FC236}">
                <a16:creationId xmlns:a16="http://schemas.microsoft.com/office/drawing/2014/main" id="{208A82EC-7619-4153-ABB8-BC488E90D3F9}"/>
              </a:ext>
            </a:extLst>
          </p:cNvPr>
          <p:cNvSpPr/>
          <p:nvPr userDrawn="1"/>
        </p:nvSpPr>
        <p:spPr>
          <a:xfrm>
            <a:off x="114300" y="114301"/>
            <a:ext cx="8915400" cy="457199"/>
          </a:xfrm>
          <a:prstGeom prst="rect">
            <a:avLst/>
          </a:prstGeom>
          <a:solidFill>
            <a:srgbClr val="249A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5341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457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690563"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914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1147763"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orient="horz" pos="4320" userDrawn="1">
          <p15:clr>
            <a:srgbClr val="F26B43"/>
          </p15:clr>
        </p15:guide>
        <p15:guide id="7" userDrawn="1">
          <p15:clr>
            <a:srgbClr val="F26B43"/>
          </p15:clr>
        </p15:guide>
        <p15:guide id="8" pos="5760" userDrawn="1">
          <p15:clr>
            <a:srgbClr val="F26B43"/>
          </p15:clr>
        </p15:guide>
        <p15:guide id="13" pos="1128" userDrawn="1">
          <p15:clr>
            <a:srgbClr val="A4A3A4"/>
          </p15:clr>
        </p15:guide>
        <p15:guide id="14" pos="1200" userDrawn="1">
          <p15:clr>
            <a:srgbClr val="A4A3A4"/>
          </p15:clr>
        </p15:guide>
        <p15:guide id="15" pos="4560" userDrawn="1">
          <p15:clr>
            <a:srgbClr val="A4A3A4"/>
          </p15:clr>
        </p15:guide>
        <p15:guide id="16" pos="4632" userDrawn="1">
          <p15:clr>
            <a:srgbClr val="A4A3A4"/>
          </p15:clr>
        </p15:guide>
        <p15:guide id="17" orient="horz" pos="4248" userDrawn="1">
          <p15:clr>
            <a:srgbClr val="F26B43"/>
          </p15:clr>
        </p15:guide>
        <p15:guide id="18" orient="horz" pos="3960" userDrawn="1">
          <p15:clr>
            <a:srgbClr val="F26B43"/>
          </p15:clr>
        </p15:guide>
        <p15:guide id="19" pos="72" userDrawn="1">
          <p15:clr>
            <a:srgbClr val="F26B43"/>
          </p15:clr>
        </p15:guide>
        <p15:guide id="20" pos="5688" userDrawn="1">
          <p15:clr>
            <a:srgbClr val="F26B43"/>
          </p15:clr>
        </p15:guide>
        <p15:guide id="21" orient="horz" pos="72" userDrawn="1">
          <p15:clr>
            <a:srgbClr val="F26B43"/>
          </p15:clr>
        </p15:guide>
        <p15:guide id="22" orient="horz" pos="3888" userDrawn="1">
          <p15:clr>
            <a:srgbClr val="F26B43"/>
          </p15:clr>
        </p15:guide>
        <p15:guide id="23" orient="horz" pos="360" userDrawn="1">
          <p15:clr>
            <a:srgbClr val="F26B43"/>
          </p15:clr>
        </p15:guide>
        <p15:guide id="24" orient="horz" pos="432" userDrawn="1">
          <p15:clr>
            <a:srgbClr val="F26B43"/>
          </p15:clr>
        </p15:guide>
        <p15:guide id="25" orient="horz" pos="100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are.unl.ed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13E3C-EDFE-4050-B225-65ACC5BABDB6}"/>
              </a:ext>
            </a:extLst>
          </p:cNvPr>
          <p:cNvSpPr>
            <a:spLocks noGrp="1"/>
          </p:cNvSpPr>
          <p:nvPr>
            <p:ph type="ctrTitle"/>
          </p:nvPr>
        </p:nvSpPr>
        <p:spPr>
          <a:xfrm>
            <a:off x="114299" y="1122363"/>
            <a:ext cx="8915401" cy="2725360"/>
          </a:xfrm>
        </p:spPr>
        <p:txBody>
          <a:bodyPr>
            <a:normAutofit/>
          </a:bodyPr>
          <a:lstStyle/>
          <a:p>
            <a:r>
              <a:rPr lang="en-US" dirty="0"/>
              <a:t>Hearing Board Training for Sexual Misconduct Proceedings</a:t>
            </a:r>
          </a:p>
        </p:txBody>
      </p:sp>
      <p:sp>
        <p:nvSpPr>
          <p:cNvPr id="3" name="Subtitle 2">
            <a:extLst>
              <a:ext uri="{FF2B5EF4-FFF2-40B4-BE49-F238E27FC236}">
                <a16:creationId xmlns:a16="http://schemas.microsoft.com/office/drawing/2014/main" id="{95131DE3-0643-4D16-B97A-8D4D9AA529A7}"/>
              </a:ext>
            </a:extLst>
          </p:cNvPr>
          <p:cNvSpPr>
            <a:spLocks noGrp="1"/>
          </p:cNvSpPr>
          <p:nvPr>
            <p:ph type="subTitle" idx="1"/>
          </p:nvPr>
        </p:nvSpPr>
        <p:spPr>
          <a:xfrm>
            <a:off x="114299" y="4246074"/>
            <a:ext cx="8915401" cy="1011725"/>
          </a:xfrm>
        </p:spPr>
        <p:txBody>
          <a:bodyPr/>
          <a:lstStyle/>
          <a:p>
            <a:r>
              <a:rPr lang="en-US" dirty="0"/>
              <a:t>August 2024</a:t>
            </a:r>
          </a:p>
          <a:p>
            <a:r>
              <a:rPr lang="en-US" sz="1800" dirty="0"/>
              <a:t>Part 1</a:t>
            </a:r>
          </a:p>
        </p:txBody>
      </p:sp>
      <p:sp>
        <p:nvSpPr>
          <p:cNvPr id="4" name="Slide Number Placeholder 3">
            <a:extLst>
              <a:ext uri="{FF2B5EF4-FFF2-40B4-BE49-F238E27FC236}">
                <a16:creationId xmlns:a16="http://schemas.microsoft.com/office/drawing/2014/main" id="{6A7964C1-3F40-46D1-A989-746024EAEBA3}"/>
              </a:ext>
            </a:extLst>
          </p:cNvPr>
          <p:cNvSpPr>
            <a:spLocks noGrp="1"/>
          </p:cNvSpPr>
          <p:nvPr>
            <p:ph type="sldNum" sz="quarter" idx="12"/>
          </p:nvPr>
        </p:nvSpPr>
        <p:spPr/>
        <p:txBody>
          <a:bodyPr/>
          <a:lstStyle/>
          <a:p>
            <a:fld id="{D42FAA93-99E7-4482-987D-A641F2210284}" type="slidenum">
              <a:rPr lang="en-US" smtClean="0"/>
              <a:t>1</a:t>
            </a:fld>
            <a:endParaRPr lang="en-US"/>
          </a:p>
        </p:txBody>
      </p:sp>
    </p:spTree>
    <p:extLst>
      <p:ext uri="{BB962C8B-B14F-4D97-AF65-F5344CB8AC3E}">
        <p14:creationId xmlns:p14="http://schemas.microsoft.com/office/powerpoint/2010/main" val="1108312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Reports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r>
              <a:rPr lang="en-US" dirty="0"/>
              <a:t>All university students, faculty and staff (except confidential resources) are expected to report sexual misconduct to the TIXC.</a:t>
            </a:r>
          </a:p>
          <a:p>
            <a:r>
              <a:rPr lang="en-US" dirty="0"/>
              <a:t>Report by person who experienced misconduct triggers TIX intake process.</a:t>
            </a:r>
          </a:p>
          <a:p>
            <a:r>
              <a:rPr lang="en-US" dirty="0"/>
              <a:t>Third-party report to TIXC triggers initial outreach to person who reportedly experienced sexual misconduct.</a:t>
            </a:r>
          </a:p>
          <a:p>
            <a:pPr lvl="1"/>
            <a:r>
              <a:rPr lang="en-US" dirty="0"/>
              <a:t>This person is offered supportive measures and reporting options but is not obligated to pursue the matter.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10</a:t>
            </a:fld>
            <a:endParaRPr lang="en-US"/>
          </a:p>
        </p:txBody>
      </p:sp>
    </p:spTree>
    <p:extLst>
      <p:ext uri="{BB962C8B-B14F-4D97-AF65-F5344CB8AC3E}">
        <p14:creationId xmlns:p14="http://schemas.microsoft.com/office/powerpoint/2010/main" val="1137740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Formal Complaint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Person who experienced misconduct is the complainant.</a:t>
            </a:r>
          </a:p>
          <a:p>
            <a:r>
              <a:rPr lang="en-US" dirty="0"/>
              <a:t>Accused person is the respondent.</a:t>
            </a:r>
          </a:p>
          <a:p>
            <a:r>
              <a:rPr lang="en-US" dirty="0"/>
              <a:t>Notice of allegations sent to both parties.</a:t>
            </a:r>
          </a:p>
          <a:p>
            <a:r>
              <a:rPr lang="en-US" dirty="0"/>
              <a:t>If complaint is not dismissed, investigation commences / informal resolution available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11</a:t>
            </a:fld>
            <a:endParaRPr lang="en-US"/>
          </a:p>
        </p:txBody>
      </p:sp>
    </p:spTree>
    <p:extLst>
      <p:ext uri="{BB962C8B-B14F-4D97-AF65-F5344CB8AC3E}">
        <p14:creationId xmlns:p14="http://schemas.microsoft.com/office/powerpoint/2010/main" val="3102557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Investigation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r>
              <a:rPr lang="en-US" dirty="0"/>
              <a:t>University has the burden to gather evidence sufficient to allow the Hearing Board to reach a determination regarding responsibility.</a:t>
            </a:r>
          </a:p>
          <a:p>
            <a:r>
              <a:rPr lang="en-US" dirty="0"/>
              <a:t>Meeting notices to parties.</a:t>
            </a:r>
          </a:p>
          <a:p>
            <a:r>
              <a:rPr lang="en-US" dirty="0"/>
              <a:t>Advisors</a:t>
            </a:r>
          </a:p>
          <a:p>
            <a:r>
              <a:rPr lang="en-US" dirty="0"/>
              <a:t>Parties have opportunity to identify witnesses, documents, emails, texts, recordings, or other information they deem relevant.</a:t>
            </a:r>
          </a:p>
          <a:p>
            <a:r>
              <a:rPr lang="en-US" dirty="0"/>
              <a:t>Investigator can review all pertinent evidence including things not identified by the parties (exceptions exist).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12</a:t>
            </a:fld>
            <a:endParaRPr lang="en-US"/>
          </a:p>
        </p:txBody>
      </p:sp>
    </p:spTree>
    <p:extLst>
      <p:ext uri="{BB962C8B-B14F-4D97-AF65-F5344CB8AC3E}">
        <p14:creationId xmlns:p14="http://schemas.microsoft.com/office/powerpoint/2010/main" val="1919440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Investigative Report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Summarizes relevant evidence.</a:t>
            </a:r>
          </a:p>
          <a:p>
            <a:r>
              <a:rPr lang="en-US" dirty="0"/>
              <a:t>May include facts and interview statements.</a:t>
            </a:r>
          </a:p>
          <a:p>
            <a:r>
              <a:rPr lang="en-US" dirty="0"/>
              <a:t>Provided to parties and advisors for review and written response.</a:t>
            </a:r>
          </a:p>
          <a:p>
            <a:r>
              <a:rPr lang="en-US" dirty="0"/>
              <a:t>Provided to Hearing Board in packet.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13</a:t>
            </a:fld>
            <a:endParaRPr lang="en-US"/>
          </a:p>
        </p:txBody>
      </p:sp>
    </p:spTree>
    <p:extLst>
      <p:ext uri="{BB962C8B-B14F-4D97-AF65-F5344CB8AC3E}">
        <p14:creationId xmlns:p14="http://schemas.microsoft.com/office/powerpoint/2010/main" val="370294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Informal Resolution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r>
              <a:rPr lang="en-US" dirty="0"/>
              <a:t>IR is available any time </a:t>
            </a:r>
            <a:r>
              <a:rPr lang="en-US" i="1" dirty="0"/>
              <a:t>after</a:t>
            </a:r>
            <a:r>
              <a:rPr lang="en-US" dirty="0"/>
              <a:t> formal complaint is filed and </a:t>
            </a:r>
            <a:r>
              <a:rPr lang="en-US" i="1" dirty="0"/>
              <a:t>before</a:t>
            </a:r>
            <a:r>
              <a:rPr lang="en-US" dirty="0"/>
              <a:t> a determination of responsibility is made.</a:t>
            </a:r>
          </a:p>
          <a:p>
            <a:r>
              <a:rPr lang="en-US" dirty="0"/>
              <a:t>IR is not available in cases involving a student Complainant and University Employee Respondent.</a:t>
            </a:r>
          </a:p>
          <a:p>
            <a:r>
              <a:rPr lang="en-US" dirty="0"/>
              <a:t>IR only used if parties agree to participate; parties can opt out of IR at any time before an agreement is reached.</a:t>
            </a:r>
          </a:p>
          <a:p>
            <a:r>
              <a:rPr lang="en-US" dirty="0"/>
              <a:t>No finding of responsibility, but parties can concede responsibility/apologize.</a:t>
            </a:r>
          </a:p>
          <a:p>
            <a:r>
              <a:rPr lang="en-US" dirty="0"/>
              <a:t>Statements made by parties during IR cannot be used in a hearing if IR agreement is not reached.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14</a:t>
            </a:fld>
            <a:endParaRPr lang="en-US"/>
          </a:p>
        </p:txBody>
      </p:sp>
    </p:spTree>
    <p:extLst>
      <p:ext uri="{BB962C8B-B14F-4D97-AF65-F5344CB8AC3E}">
        <p14:creationId xmlns:p14="http://schemas.microsoft.com/office/powerpoint/2010/main" val="2155676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Hearing Process (summary)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Hearing is to determine whether Respondent is responsible for violating sexual misconduct policy.</a:t>
            </a:r>
          </a:p>
          <a:p>
            <a:r>
              <a:rPr lang="en-US" dirty="0"/>
              <a:t>Parties and Investigator have opportunity to discuss and explain their position, present documents and witnesses, and cross-examine witnesses (parties do so via advisor).</a:t>
            </a:r>
          </a:p>
          <a:p>
            <a:r>
              <a:rPr lang="en-US" dirty="0"/>
              <a:t>If Hearing Board finds the Respondent responsible, it also determines sanctions and remedies for Complainant.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15</a:t>
            </a:fld>
            <a:endParaRPr lang="en-US"/>
          </a:p>
        </p:txBody>
      </p:sp>
    </p:spTree>
    <p:extLst>
      <p:ext uri="{BB962C8B-B14F-4D97-AF65-F5344CB8AC3E}">
        <p14:creationId xmlns:p14="http://schemas.microsoft.com/office/powerpoint/2010/main" val="2772858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a:t>Appeal</a:t>
            </a:r>
            <a:endParaRPr lang="en-US" dirty="0"/>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r>
              <a:rPr lang="en-US" dirty="0"/>
              <a:t>May be brought by Complainant or Respondent within 7 days after hearing decision is shared with parties.</a:t>
            </a:r>
          </a:p>
          <a:p>
            <a:r>
              <a:rPr lang="en-US" dirty="0"/>
              <a:t>Bases for appeal (most are within control of the Hearing Board):</a:t>
            </a:r>
          </a:p>
          <a:p>
            <a:pPr lvl="1"/>
            <a:r>
              <a:rPr lang="en-US" b="1" dirty="0"/>
              <a:t>Procedural irregularity</a:t>
            </a:r>
          </a:p>
          <a:p>
            <a:pPr lvl="1"/>
            <a:r>
              <a:rPr lang="en-US" dirty="0"/>
              <a:t>New evidence</a:t>
            </a:r>
          </a:p>
          <a:p>
            <a:pPr lvl="1"/>
            <a:r>
              <a:rPr lang="en-US" b="1" dirty="0"/>
              <a:t>Conflict of interest</a:t>
            </a:r>
          </a:p>
          <a:p>
            <a:pPr lvl="1"/>
            <a:r>
              <a:rPr lang="en-US" b="1" dirty="0"/>
              <a:t>Sanctions were arbitrary &amp; capricious or abuse of discretion</a:t>
            </a:r>
          </a:p>
          <a:p>
            <a:pPr lvl="1"/>
            <a:r>
              <a:rPr lang="en-US" b="1" dirty="0"/>
              <a:t>Finding of fact was clearly erroneous (without factual support in the record)</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16</a:t>
            </a:fld>
            <a:endParaRPr lang="en-US"/>
          </a:p>
        </p:txBody>
      </p:sp>
    </p:spTree>
    <p:extLst>
      <p:ext uri="{BB962C8B-B14F-4D97-AF65-F5344CB8AC3E}">
        <p14:creationId xmlns:p14="http://schemas.microsoft.com/office/powerpoint/2010/main" val="193213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Hearing Process Overview</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Part 2</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17</a:t>
            </a:fld>
            <a:endParaRPr lang="en-US"/>
          </a:p>
        </p:txBody>
      </p:sp>
    </p:spTree>
    <p:extLst>
      <p:ext uri="{BB962C8B-B14F-4D97-AF65-F5344CB8AC3E}">
        <p14:creationId xmlns:p14="http://schemas.microsoft.com/office/powerpoint/2010/main" val="3056272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18. Hearing Preparation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r>
              <a:rPr lang="en-US" dirty="0"/>
              <a:t>After the investigation report is completed and has been reviewed by the parties, a hearing will be scheduled to determine responsibility.</a:t>
            </a:r>
          </a:p>
          <a:p>
            <a:r>
              <a:rPr lang="en-US" dirty="0"/>
              <a:t>You will receive the investigation report in a hearing packet prior to the hearing. Study the report carefully, paying special attention to the charges and the facts in the report that could indicate whether the elements of the charges are met.</a:t>
            </a:r>
          </a:p>
          <a:p>
            <a:r>
              <a:rPr lang="en-US" dirty="0"/>
              <a:t>Consider meeting with the Hearing Board Chair prior to the hearing.</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18</a:t>
            </a:fld>
            <a:endParaRPr lang="en-US"/>
          </a:p>
        </p:txBody>
      </p:sp>
    </p:spTree>
    <p:extLst>
      <p:ext uri="{BB962C8B-B14F-4D97-AF65-F5344CB8AC3E}">
        <p14:creationId xmlns:p14="http://schemas.microsoft.com/office/powerpoint/2010/main" val="2255359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Hearing Format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The hearing will be held via Zoom. </a:t>
            </a:r>
          </a:p>
          <a:p>
            <a:r>
              <a:rPr lang="en-US" dirty="0"/>
              <a:t>A hearing facilitator will handle the technology, but you are all required to complete a hearing technology training course in Bridge LMS.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19</a:t>
            </a:fld>
            <a:endParaRPr lang="en-US"/>
          </a:p>
        </p:txBody>
      </p:sp>
    </p:spTree>
    <p:extLst>
      <p:ext uri="{BB962C8B-B14F-4D97-AF65-F5344CB8AC3E}">
        <p14:creationId xmlns:p14="http://schemas.microsoft.com/office/powerpoint/2010/main" val="2634518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Content Advisory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This training will involve discussion of sex- and gender-based harassment, domestic and dating violence, stalking, and sexual assault. These topics can elicit strong feelings. Please excuse yourself from the training if needed, and consider contacting CARE for support:</a:t>
            </a:r>
          </a:p>
          <a:p>
            <a:pPr marL="0" indent="0">
              <a:lnSpc>
                <a:spcPct val="100000"/>
              </a:lnSpc>
              <a:buNone/>
            </a:pPr>
            <a:r>
              <a:rPr lang="en-US" b="1" dirty="0"/>
              <a:t>Center for Advocacy, Response, and Education</a:t>
            </a:r>
          </a:p>
          <a:p>
            <a:pPr marL="0" indent="0">
              <a:lnSpc>
                <a:spcPct val="100000"/>
              </a:lnSpc>
              <a:buNone/>
            </a:pPr>
            <a:r>
              <a:rPr lang="en-US" dirty="0">
                <a:hlinkClick r:id="rId2"/>
              </a:rPr>
              <a:t>https://care.unl.edu</a:t>
            </a:r>
            <a:r>
              <a:rPr lang="en-US" dirty="0"/>
              <a:t>  ​</a:t>
            </a:r>
          </a:p>
          <a:p>
            <a:pPr marL="0" indent="0">
              <a:lnSpc>
                <a:spcPct val="100000"/>
              </a:lnSpc>
              <a:buNone/>
            </a:pPr>
            <a:r>
              <a:rPr lang="en-US" dirty="0"/>
              <a:t>(402) 472-3553</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a:t>
            </a:fld>
            <a:endParaRPr lang="en-US"/>
          </a:p>
        </p:txBody>
      </p:sp>
    </p:spTree>
    <p:extLst>
      <p:ext uri="{BB962C8B-B14F-4D97-AF65-F5344CB8AC3E}">
        <p14:creationId xmlns:p14="http://schemas.microsoft.com/office/powerpoint/2010/main" val="2635063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20. Hearing Participants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pPr marL="0" indent="0">
              <a:buNone/>
            </a:pPr>
            <a:r>
              <a:rPr lang="en-US" dirty="0"/>
              <a:t>The people attending the hearing will typically be:</a:t>
            </a:r>
          </a:p>
          <a:p>
            <a:pPr marL="514350" indent="-514350">
              <a:buFont typeface="+mj-lt"/>
              <a:buAutoNum type="arabicPeriod"/>
            </a:pPr>
            <a:r>
              <a:rPr lang="en-US" dirty="0"/>
              <a:t>The investigator</a:t>
            </a:r>
          </a:p>
          <a:p>
            <a:pPr marL="514350" indent="-514350">
              <a:buFont typeface="+mj-lt"/>
              <a:buAutoNum type="arabicPeriod"/>
            </a:pPr>
            <a:r>
              <a:rPr lang="en-US" dirty="0"/>
              <a:t>Complainant / advisor(s)</a:t>
            </a:r>
          </a:p>
          <a:p>
            <a:pPr marL="514350" indent="-514350">
              <a:buFont typeface="+mj-lt"/>
              <a:buAutoNum type="arabicPeriod"/>
            </a:pPr>
            <a:r>
              <a:rPr lang="en-US" dirty="0"/>
              <a:t>Respondent / advisors(s)</a:t>
            </a:r>
          </a:p>
          <a:p>
            <a:pPr marL="514350" indent="-514350">
              <a:buFont typeface="+mj-lt"/>
              <a:buAutoNum type="arabicPeriod"/>
            </a:pPr>
            <a:r>
              <a:rPr lang="en-US" dirty="0"/>
              <a:t>Hearing Board and Chair</a:t>
            </a:r>
          </a:p>
          <a:p>
            <a:pPr marL="514350" indent="-514350">
              <a:buFont typeface="+mj-lt"/>
              <a:buAutoNum type="arabicPeriod"/>
            </a:pPr>
            <a:r>
              <a:rPr lang="en-US" dirty="0"/>
              <a:t>Witnesses</a:t>
            </a:r>
          </a:p>
          <a:p>
            <a:pPr marL="514350" indent="-514350">
              <a:buFont typeface="+mj-lt"/>
              <a:buAutoNum type="arabicPeriod"/>
            </a:pPr>
            <a:r>
              <a:rPr lang="en-US" dirty="0"/>
              <a:t>University Presenter</a:t>
            </a:r>
          </a:p>
          <a:p>
            <a:pPr marL="514350" indent="-514350">
              <a:buFont typeface="+mj-lt"/>
              <a:buAutoNum type="arabicPeriod"/>
            </a:pPr>
            <a:r>
              <a:rPr lang="en-US" dirty="0"/>
              <a:t>Hearing Facilitator</a:t>
            </a:r>
          </a:p>
          <a:p>
            <a:pPr marL="514350" indent="-514350">
              <a:buFont typeface="+mj-lt"/>
              <a:buAutoNum type="arabicPeriod"/>
            </a:pPr>
            <a:r>
              <a:rPr lang="en-US" dirty="0"/>
              <a:t>TIXC</a:t>
            </a:r>
          </a:p>
          <a:p>
            <a:pPr marL="514350" indent="-514350">
              <a:buFont typeface="+mj-lt"/>
              <a:buAutoNum type="arabicPeriod"/>
            </a:pPr>
            <a:r>
              <a:rPr lang="en-US" dirty="0"/>
              <a:t>General Counsel</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20</a:t>
            </a:fld>
            <a:endParaRPr lang="en-US"/>
          </a:p>
        </p:txBody>
      </p:sp>
    </p:spTree>
    <p:extLst>
      <p:ext uri="{BB962C8B-B14F-4D97-AF65-F5344CB8AC3E}">
        <p14:creationId xmlns:p14="http://schemas.microsoft.com/office/powerpoint/2010/main" val="1850895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21. Hearing Logistics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Chair directs the course of the hearing and covers basic logistical issues.</a:t>
            </a:r>
          </a:p>
          <a:p>
            <a:r>
              <a:rPr lang="en-US" dirty="0"/>
              <a:t>Video must remain on. Ensure no unauthorized persons are present.</a:t>
            </a:r>
          </a:p>
          <a:p>
            <a:r>
              <a:rPr lang="en-US" dirty="0"/>
              <a:t>Introduce participants.</a:t>
            </a:r>
          </a:p>
          <a:p>
            <a:r>
              <a:rPr lang="en-US" dirty="0"/>
              <a:t>Do conflict of interest check / allow parties to challenge board members.</a:t>
            </a:r>
          </a:p>
          <a:p>
            <a:r>
              <a:rPr lang="en-US" dirty="0"/>
              <a:t>Review procedures.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21</a:t>
            </a:fld>
            <a:endParaRPr lang="en-US"/>
          </a:p>
        </p:txBody>
      </p:sp>
    </p:spTree>
    <p:extLst>
      <p:ext uri="{BB962C8B-B14F-4D97-AF65-F5344CB8AC3E}">
        <p14:creationId xmlns:p14="http://schemas.microsoft.com/office/powerpoint/2010/main" val="2670882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22. Hearing Procedures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r>
              <a:rPr lang="en-US" dirty="0"/>
              <a:t>Rules of decorum enforced.</a:t>
            </a:r>
          </a:p>
          <a:p>
            <a:r>
              <a:rPr lang="en-US" dirty="0"/>
              <a:t>One designated advisor conducts cross-examination; no objections to questions permitted.</a:t>
            </a:r>
          </a:p>
          <a:p>
            <a:r>
              <a:rPr lang="en-US" dirty="0"/>
              <a:t>University presenter presents evidence first, followed by Complainant and Respondent (in that order).</a:t>
            </a:r>
          </a:p>
          <a:p>
            <a:r>
              <a:rPr lang="en-US" dirty="0"/>
              <a:t>Hearing is not intended to review everything in the investigation report; rather, the purpose is to focus on facts in dispute and issues of credibility.</a:t>
            </a:r>
          </a:p>
          <a:p>
            <a:r>
              <a:rPr lang="en-US" dirty="0"/>
              <a:t>Chair determines if questions are relevant before answer is given.</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22</a:t>
            </a:fld>
            <a:endParaRPr lang="en-US"/>
          </a:p>
        </p:txBody>
      </p:sp>
    </p:spTree>
    <p:extLst>
      <p:ext uri="{BB962C8B-B14F-4D97-AF65-F5344CB8AC3E}">
        <p14:creationId xmlns:p14="http://schemas.microsoft.com/office/powerpoint/2010/main" val="2964894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23. The Presentation of the Complaint and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20000"/>
          </a:bodyPr>
          <a:lstStyle/>
          <a:p>
            <a:r>
              <a:rPr lang="en-US" dirty="0"/>
              <a:t>University presenter reads complaint; Hearing Board chair asks Respondent if they admit to the complaint. Assuming no admission:</a:t>
            </a:r>
          </a:p>
          <a:p>
            <a:r>
              <a:rPr lang="en-US" dirty="0"/>
              <a:t>Presentation of evidence</a:t>
            </a:r>
          </a:p>
          <a:p>
            <a:pPr lvl="1"/>
            <a:r>
              <a:rPr lang="en-US" dirty="0"/>
              <a:t>Opening statement by Complainant</a:t>
            </a:r>
          </a:p>
          <a:p>
            <a:pPr lvl="1"/>
            <a:r>
              <a:rPr lang="en-US" dirty="0"/>
              <a:t>Opening statement by Respondent</a:t>
            </a:r>
          </a:p>
          <a:p>
            <a:pPr lvl="1"/>
            <a:r>
              <a:rPr lang="en-US" dirty="0"/>
              <a:t>Order of witnesses called by University Presenter:</a:t>
            </a:r>
          </a:p>
          <a:p>
            <a:pPr lvl="2"/>
            <a:r>
              <a:rPr lang="en-US" dirty="0"/>
              <a:t>Investigator</a:t>
            </a:r>
          </a:p>
          <a:p>
            <a:pPr lvl="2"/>
            <a:r>
              <a:rPr lang="en-US" dirty="0"/>
              <a:t>Complainant</a:t>
            </a:r>
          </a:p>
          <a:p>
            <a:pPr lvl="2"/>
            <a:r>
              <a:rPr lang="en-US" dirty="0"/>
              <a:t>Respondent</a:t>
            </a:r>
          </a:p>
          <a:p>
            <a:pPr lvl="2"/>
            <a:r>
              <a:rPr lang="en-US" dirty="0"/>
              <a:t>Other witnesses</a:t>
            </a:r>
          </a:p>
          <a:p>
            <a:pPr lvl="1"/>
            <a:r>
              <a:rPr lang="en-US" dirty="0"/>
              <a:t>Order of questioning of each witness: Hearing Board, Complainant, Respondent</a:t>
            </a:r>
          </a:p>
          <a:p>
            <a:pPr lvl="1"/>
            <a:r>
              <a:rPr lang="en-US" dirty="0"/>
              <a:t>Additional witnesses called by Complainant</a:t>
            </a:r>
          </a:p>
          <a:p>
            <a:pPr lvl="1"/>
            <a:r>
              <a:rPr lang="en-US" dirty="0"/>
              <a:t>Additional witnesses called by Respondent</a:t>
            </a:r>
          </a:p>
          <a:p>
            <a:pPr lvl="2"/>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23</a:t>
            </a:fld>
            <a:endParaRPr lang="en-US"/>
          </a:p>
        </p:txBody>
      </p:sp>
    </p:spTree>
    <p:extLst>
      <p:ext uri="{BB962C8B-B14F-4D97-AF65-F5344CB8AC3E}">
        <p14:creationId xmlns:p14="http://schemas.microsoft.com/office/powerpoint/2010/main" val="1279285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After Presentation of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Closing statement by Complainant.</a:t>
            </a:r>
          </a:p>
          <a:p>
            <a:pPr marL="0" indent="0">
              <a:buNone/>
            </a:pPr>
            <a:r>
              <a:rPr lang="en-US" dirty="0"/>
              <a:t>Closing statement by Respondent.</a:t>
            </a:r>
          </a:p>
          <a:p>
            <a:r>
              <a:rPr lang="en-US" dirty="0"/>
              <a:t>Chair should watch for closing statement issues:</a:t>
            </a:r>
          </a:p>
          <a:p>
            <a:pPr lvl="1"/>
            <a:r>
              <a:rPr lang="en-US" dirty="0"/>
              <a:t>Parties speaking directly to one another</a:t>
            </a:r>
          </a:p>
          <a:p>
            <a:pPr lvl="1"/>
            <a:r>
              <a:rPr lang="en-US" dirty="0"/>
              <a:t>Impact statements that are not relevant to responsibility</a:t>
            </a:r>
          </a:p>
          <a:p>
            <a:pPr marL="0" indent="0">
              <a:buNone/>
            </a:pPr>
            <a:r>
              <a:rPr lang="en-US" dirty="0"/>
              <a:t>Hearing concludes; Board retires to deliberate and determine responsibility and, if necessary, sanctions.</a:t>
            </a:r>
          </a:p>
          <a:p>
            <a:pPr marL="0" indent="0">
              <a:buNone/>
            </a:pPr>
            <a:r>
              <a:rPr lang="en-US" dirty="0"/>
              <a:t>Impact statements submitted by parties reviewed only if Respondent is found responsible.</a:t>
            </a:r>
          </a:p>
          <a:p>
            <a:pPr marL="0" indent="0">
              <a:buNone/>
            </a:pPr>
            <a:r>
              <a:rPr lang="en-US" dirty="0"/>
              <a:t>Hearing Board Chair drafts decision letter and submits it within 7 university days.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24</a:t>
            </a:fld>
            <a:endParaRPr lang="en-US"/>
          </a:p>
        </p:txBody>
      </p:sp>
    </p:spTree>
    <p:extLst>
      <p:ext uri="{BB962C8B-B14F-4D97-AF65-F5344CB8AC3E}">
        <p14:creationId xmlns:p14="http://schemas.microsoft.com/office/powerpoint/2010/main" val="1384054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25. Hearing Board / Chair Functions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The preceding overview provides context, but how does the Hearing Board complete its duty?</a:t>
            </a:r>
          </a:p>
          <a:p>
            <a:r>
              <a:rPr lang="en-US" dirty="0"/>
              <a:t>How does the Board determine responsibility?</a:t>
            </a:r>
          </a:p>
          <a:p>
            <a:r>
              <a:rPr lang="en-US" dirty="0"/>
              <a:t>How does the Chair govern the presentation of evidence?</a:t>
            </a:r>
          </a:p>
          <a:p>
            <a:r>
              <a:rPr lang="en-US" dirty="0"/>
              <a:t>How does the Board document its findings in the decision letter?</a:t>
            </a:r>
          </a:p>
          <a:p>
            <a:r>
              <a:rPr lang="en-US" dirty="0"/>
              <a:t>How does the Board determine a sanction if there is a finding of responsibility?</a:t>
            </a:r>
          </a:p>
          <a:p>
            <a:pPr marL="0" indent="0">
              <a:buNone/>
            </a:pPr>
            <a:r>
              <a:rPr lang="en-US" dirty="0"/>
              <a:t>The next three Parts will help prepare you.</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25</a:t>
            </a:fld>
            <a:endParaRPr lang="en-US"/>
          </a:p>
        </p:txBody>
      </p:sp>
    </p:spTree>
    <p:extLst>
      <p:ext uri="{BB962C8B-B14F-4D97-AF65-F5344CB8AC3E}">
        <p14:creationId xmlns:p14="http://schemas.microsoft.com/office/powerpoint/2010/main" val="9648950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Sexual Misconduct Charges</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Part 3</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26</a:t>
            </a:fld>
            <a:endParaRPr lang="en-US"/>
          </a:p>
        </p:txBody>
      </p:sp>
    </p:spTree>
    <p:extLst>
      <p:ext uri="{BB962C8B-B14F-4D97-AF65-F5344CB8AC3E}">
        <p14:creationId xmlns:p14="http://schemas.microsoft.com/office/powerpoint/2010/main" val="1952221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Misconduct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Misconduct” includes dating violence, domestic violence, rape, sexual assault, sexual harassment, sexual exploitation, and stalking.</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27</a:t>
            </a:fld>
            <a:endParaRPr lang="en-US"/>
          </a:p>
        </p:txBody>
      </p:sp>
    </p:spTree>
    <p:extLst>
      <p:ext uri="{BB962C8B-B14F-4D97-AF65-F5344CB8AC3E}">
        <p14:creationId xmlns:p14="http://schemas.microsoft.com/office/powerpoint/2010/main" val="3984206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harassment” means conduct on the basis of sex that satisfies one or more of the following:</a:t>
            </a:r>
          </a:p>
          <a:p>
            <a:pPr marL="514350" indent="-514350">
              <a:buFont typeface="+mj-lt"/>
              <a:buAutoNum type="alphaLcParenR"/>
            </a:pPr>
            <a:r>
              <a:rPr lang="en-US" dirty="0"/>
              <a:t>An employee of the University conditioning the provision of an aid, benefit, or service of the University on an individual’s participation in unwelcome sexual misconduct;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28</a:t>
            </a:fld>
            <a:endParaRPr lang="en-US"/>
          </a:p>
        </p:txBody>
      </p:sp>
    </p:spTree>
    <p:extLst>
      <p:ext uri="{BB962C8B-B14F-4D97-AF65-F5344CB8AC3E}">
        <p14:creationId xmlns:p14="http://schemas.microsoft.com/office/powerpoint/2010/main" val="3725063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harassment” means conduct on the basis of sex that satisfies one or more of the following:</a:t>
            </a:r>
          </a:p>
          <a:p>
            <a:pPr marL="514350" indent="-514350">
              <a:buFont typeface="+mj-lt"/>
              <a:buAutoNum type="alphaLcParenR" startAt="2"/>
            </a:pPr>
            <a:r>
              <a:rPr lang="en-US" dirty="0"/>
              <a:t>Unwelcome conduct determined by a reasonable person to be so severe, pervasive, and objectively offensive that it effectively denies a person equal access to the University’s education program or activity;</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29</a:t>
            </a:fld>
            <a:endParaRPr lang="en-US"/>
          </a:p>
        </p:txBody>
      </p:sp>
    </p:spTree>
    <p:extLst>
      <p:ext uri="{BB962C8B-B14F-4D97-AF65-F5344CB8AC3E}">
        <p14:creationId xmlns:p14="http://schemas.microsoft.com/office/powerpoint/2010/main" val="145684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Agenda</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Part 1: Title IX Overview</a:t>
            </a:r>
          </a:p>
          <a:p>
            <a:pPr marL="0" indent="0">
              <a:buNone/>
            </a:pPr>
            <a:r>
              <a:rPr lang="en-US" dirty="0"/>
              <a:t>Part 2: Hearing Process Overview</a:t>
            </a:r>
          </a:p>
          <a:p>
            <a:pPr marL="0" indent="0">
              <a:buNone/>
            </a:pPr>
            <a:r>
              <a:rPr lang="en-US" dirty="0"/>
              <a:t>Part 3: Sexual Misconduct Charges</a:t>
            </a:r>
          </a:p>
          <a:p>
            <a:pPr marL="0" indent="0">
              <a:buNone/>
            </a:pPr>
            <a:r>
              <a:rPr lang="en-US" dirty="0"/>
              <a:t>Part 4: Hearing Specifics</a:t>
            </a:r>
          </a:p>
          <a:p>
            <a:pPr marL="0" indent="0">
              <a:buNone/>
            </a:pPr>
            <a:r>
              <a:rPr lang="en-US" dirty="0"/>
              <a:t>Part 5: Decision-Making, Sanctions, and Drafting</a:t>
            </a:r>
          </a:p>
          <a:p>
            <a:pPr marL="0" indent="0">
              <a:buNone/>
            </a:pPr>
            <a:r>
              <a:rPr lang="en-US" dirty="0"/>
              <a:t>The afternoon session will focus on practice: we will do hearing prep, a simulated hearing, and decision letter drafting</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a:t>
            </a:fld>
            <a:endParaRPr lang="en-US"/>
          </a:p>
        </p:txBody>
      </p:sp>
    </p:spTree>
    <p:extLst>
      <p:ext uri="{BB962C8B-B14F-4D97-AF65-F5344CB8AC3E}">
        <p14:creationId xmlns:p14="http://schemas.microsoft.com/office/powerpoint/2010/main" val="34294373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harassment” means conduct on the basis of sex that satisfies one or more of the following:</a:t>
            </a:r>
          </a:p>
          <a:p>
            <a:pPr marL="514350" indent="-514350">
              <a:buFont typeface="+mj-lt"/>
              <a:buAutoNum type="alphaLcParenR" startAt="3"/>
            </a:pPr>
            <a:r>
              <a:rPr lang="en-US" dirty="0"/>
              <a:t>Sexual assault [Four Types];</a:t>
            </a:r>
          </a:p>
          <a:p>
            <a:pPr marL="685800" lvl="1" indent="-457200">
              <a:buFont typeface="+mj-lt"/>
              <a:buAutoNum type="arabicPeriod"/>
            </a:pPr>
            <a:r>
              <a:rPr lang="en-US" dirty="0"/>
              <a:t>Rape—the penetration, no matter how slight, of the vagina or anus with any body part or object, or oral penetration by a sex organ of another person, without the consent of the victim.</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30</a:t>
            </a:fld>
            <a:endParaRPr lang="en-US"/>
          </a:p>
        </p:txBody>
      </p:sp>
    </p:spTree>
    <p:extLst>
      <p:ext uri="{BB962C8B-B14F-4D97-AF65-F5344CB8AC3E}">
        <p14:creationId xmlns:p14="http://schemas.microsoft.com/office/powerpoint/2010/main" val="199038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Consent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77500" lnSpcReduction="20000"/>
          </a:bodyPr>
          <a:lstStyle/>
          <a:p>
            <a:pPr marL="0" indent="0">
              <a:buNone/>
            </a:pPr>
            <a:r>
              <a:rPr lang="en-US" dirty="0"/>
              <a:t>“Consent” is a freely and affirmatively communicated willingness to participate in particular sexual activity or behavior, expressed either by words or clear, unambiguous actions.</a:t>
            </a:r>
          </a:p>
          <a:p>
            <a:pPr marL="514350" indent="-514350">
              <a:buFont typeface="+mj-lt"/>
              <a:buAutoNum type="alphaLcParenR"/>
            </a:pPr>
            <a:r>
              <a:rPr lang="en-US" dirty="0"/>
              <a:t>Consent can be withdrawn at any time, as long as the withdrawal of consent is clearly communicated by words or actions.</a:t>
            </a:r>
          </a:p>
          <a:p>
            <a:pPr marL="514350" indent="-514350">
              <a:buFont typeface="+mj-lt"/>
              <a:buAutoNum type="alphaLcParenR"/>
            </a:pPr>
            <a:r>
              <a:rPr lang="en-US" dirty="0"/>
              <a:t>Consent cannot be coerced or compelled by force, threat, deception, or intimidation.</a:t>
            </a:r>
          </a:p>
          <a:p>
            <a:pPr marL="514350" indent="-514350">
              <a:buFont typeface="+mj-lt"/>
              <a:buAutoNum type="alphaLcParenR"/>
            </a:pPr>
            <a:r>
              <a:rPr lang="en-US" dirty="0"/>
              <a:t>Consent cannot be given by someone who is incapacitated or does not have the legal capacity to consent, as defined . . . in the definition of “incapacitated.”</a:t>
            </a:r>
          </a:p>
          <a:p>
            <a:pPr marL="514350" indent="-514350">
              <a:buFont typeface="+mj-lt"/>
              <a:buAutoNum type="alphaLcParenR"/>
            </a:pPr>
            <a:r>
              <a:rPr lang="en-US" dirty="0"/>
              <a:t>Consent cannot be assumed based on silence, the absence of “no” or “stop,” the existence of a prior or current relationship, or prior sexual activity.</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31</a:t>
            </a:fld>
            <a:endParaRPr lang="en-US"/>
          </a:p>
        </p:txBody>
      </p:sp>
    </p:spTree>
    <p:extLst>
      <p:ext uri="{BB962C8B-B14F-4D97-AF65-F5344CB8AC3E}">
        <p14:creationId xmlns:p14="http://schemas.microsoft.com/office/powerpoint/2010/main" val="1211819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Incapacitated</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a:bodyPr>
          <a:lstStyle/>
          <a:p>
            <a:pPr marL="0" indent="0">
              <a:buNone/>
            </a:pPr>
            <a:r>
              <a:rPr lang="en-US" dirty="0"/>
              <a:t>“Incapacitated” means an individual is unable to understand the facts, nature, extent, or implications of the situation due to drugs, alcohol, a mental disability, being asleep, unconscious or in any other state where the individual is unaware that sexual contact is occurring, or based on their age (pursuant to NE law). With respect to alcohol and drugs, intoxication and/or impairment is not presumptively equivalent to incapacitation. Consent does not exist when the individual initiating sexual activity knew or should have known of the other individual’s incapacitation. </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32</a:t>
            </a:fld>
            <a:endParaRPr lang="en-US"/>
          </a:p>
        </p:txBody>
      </p:sp>
    </p:spTree>
    <p:extLst>
      <p:ext uri="{BB962C8B-B14F-4D97-AF65-F5344CB8AC3E}">
        <p14:creationId xmlns:p14="http://schemas.microsoft.com/office/powerpoint/2010/main" val="27894160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harassment” means conduct on the basis of sex that satisfies one or more of the following:</a:t>
            </a:r>
          </a:p>
          <a:p>
            <a:pPr marL="514350" indent="-514350">
              <a:buFont typeface="+mj-lt"/>
              <a:buAutoNum type="alphaLcParenR" startAt="3"/>
            </a:pPr>
            <a:r>
              <a:rPr lang="en-US" dirty="0"/>
              <a:t>Sexual assault [Four Types];</a:t>
            </a:r>
          </a:p>
          <a:p>
            <a:pPr marL="685800" lvl="1" indent="-457200">
              <a:buFont typeface="+mj-lt"/>
              <a:buAutoNum type="arabicPeriod" startAt="2"/>
            </a:pPr>
            <a:r>
              <a:rPr lang="en-US" dirty="0"/>
              <a:t>Fondling—the touching of the private body parts of another person for the purpose of sexual gratification, without the consent of the victim, including instances where the victim is incapable of giving consent because of the victim’s age or because of the victim’s temporary or permanent mental incapacity.</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33</a:t>
            </a:fld>
            <a:endParaRPr lang="en-US"/>
          </a:p>
        </p:txBody>
      </p:sp>
    </p:spTree>
    <p:extLst>
      <p:ext uri="{BB962C8B-B14F-4D97-AF65-F5344CB8AC3E}">
        <p14:creationId xmlns:p14="http://schemas.microsoft.com/office/powerpoint/2010/main" val="13153844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Private Body Parts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“Private body parts” means the genital area, groin, inner thighs, buttocks, or breasts.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34</a:t>
            </a:fld>
            <a:endParaRPr lang="en-US"/>
          </a:p>
        </p:txBody>
      </p:sp>
    </p:spTree>
    <p:extLst>
      <p:ext uri="{BB962C8B-B14F-4D97-AF65-F5344CB8AC3E}">
        <p14:creationId xmlns:p14="http://schemas.microsoft.com/office/powerpoint/2010/main" val="36219963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harassment” means conduct on the basis of sex that satisfies one or more of the following:</a:t>
            </a:r>
          </a:p>
          <a:p>
            <a:pPr marL="514350" indent="-514350">
              <a:buFont typeface="+mj-lt"/>
              <a:buAutoNum type="alphaLcParenR" startAt="3"/>
            </a:pPr>
            <a:r>
              <a:rPr lang="en-US" dirty="0"/>
              <a:t>Sexual assault [Four Types];</a:t>
            </a:r>
          </a:p>
          <a:p>
            <a:pPr marL="685800" lvl="1" indent="-457200">
              <a:buFont typeface="+mj-lt"/>
              <a:buAutoNum type="arabicPeriod" startAt="3"/>
            </a:pPr>
            <a:r>
              <a:rPr lang="en-US" dirty="0"/>
              <a:t>Incest—sexual intercourse between persons who are related to each other within the degrees wherein marriage is prohibited by law.</a:t>
            </a:r>
          </a:p>
          <a:p>
            <a:pPr marL="685800" lvl="1" indent="-457200">
              <a:buFont typeface="+mj-lt"/>
              <a:buAutoNum type="arabicPeriod" startAt="3"/>
            </a:pPr>
            <a:r>
              <a:rPr lang="en-US" dirty="0"/>
              <a:t>Statutory Rape—sexual intercourse with a person who is under the statutory age of consent.</a:t>
            </a:r>
          </a:p>
          <a:p>
            <a:pPr marL="685800" lvl="1" indent="-457200">
              <a:buFont typeface="+mj-lt"/>
              <a:buAutoNum type="arabicPeriod" startAt="3"/>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35</a:t>
            </a:fld>
            <a:endParaRPr lang="en-US"/>
          </a:p>
        </p:txBody>
      </p:sp>
    </p:spTree>
    <p:extLst>
      <p:ext uri="{BB962C8B-B14F-4D97-AF65-F5344CB8AC3E}">
        <p14:creationId xmlns:p14="http://schemas.microsoft.com/office/powerpoint/2010/main" val="3424065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a:bodyPr>
          <a:lstStyle/>
          <a:p>
            <a:pPr marL="0" indent="0">
              <a:buNone/>
            </a:pPr>
            <a:r>
              <a:rPr lang="en-US" dirty="0"/>
              <a:t>“Sexual harassment” means conduct on the basis of sex that satisfies one or more of the following:</a:t>
            </a:r>
          </a:p>
          <a:p>
            <a:pPr marL="514350" indent="-514350">
              <a:buFont typeface="+mj-lt"/>
              <a:buAutoNum type="alphaLcParenR" startAt="4"/>
            </a:pPr>
            <a:r>
              <a:rPr lang="en-US" dirty="0"/>
              <a:t>Dating violence—Violence committed by a person who is or has been in a social relationship of a romantic or intimate nature with the victim; and where the existence of such a relationship shall be determined based on a consideration of the following factors: 1) the length of the relationship; 2) the type of relationship; and 3) the frequency of interaction between the persons involved in the relationship.</a:t>
            </a:r>
          </a:p>
          <a:p>
            <a:pPr marL="228600" lvl="1"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36</a:t>
            </a:fld>
            <a:endParaRPr lang="en-US"/>
          </a:p>
        </p:txBody>
      </p:sp>
    </p:spTree>
    <p:extLst>
      <p:ext uri="{BB962C8B-B14F-4D97-AF65-F5344CB8AC3E}">
        <p14:creationId xmlns:p14="http://schemas.microsoft.com/office/powerpoint/2010/main" val="42318601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pPr marL="0" indent="0">
              <a:buNone/>
            </a:pPr>
            <a:r>
              <a:rPr lang="en-US" dirty="0"/>
              <a:t>“Sexual harassment” means conduct on the basis of sex that satisfies one or more of the following:</a:t>
            </a:r>
          </a:p>
          <a:p>
            <a:pPr marL="514350" indent="-514350">
              <a:buFont typeface="+mj-lt"/>
              <a:buAutoNum type="alphaLcParenR" startAt="5"/>
            </a:pPr>
            <a:r>
              <a:rPr lang="en-US" dirty="0"/>
              <a:t>Domestic violence—Includes felony or misdemeanor crimes of violence committed by a current or former spouse or intimate partner of the victim, by a person with whom the victim shares a child in common, by a person who is cohabitating with or has cohabitated with the victim as a spouse or intimate partner, by a person similarly situated to a spouse of the victim…, or by any other person against an adult or youth victim who is protected from that person’s acts under the domestic or family violence laws of the jurisdiction.</a:t>
            </a:r>
          </a:p>
          <a:p>
            <a:pPr marL="228600" lvl="1"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37</a:t>
            </a:fld>
            <a:endParaRPr lang="en-US"/>
          </a:p>
        </p:txBody>
      </p:sp>
    </p:spTree>
    <p:extLst>
      <p:ext uri="{BB962C8B-B14F-4D97-AF65-F5344CB8AC3E}">
        <p14:creationId xmlns:p14="http://schemas.microsoft.com/office/powerpoint/2010/main" val="31233534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pPr marL="0" indent="0">
              <a:buNone/>
            </a:pPr>
            <a:r>
              <a:rPr lang="en-US" dirty="0"/>
              <a:t>“Sexual harassment” means conduct on the basis of sex that satisfies one or more of the following:</a:t>
            </a:r>
          </a:p>
          <a:p>
            <a:pPr marL="514350" indent="-514350">
              <a:buFont typeface="+mj-lt"/>
              <a:buAutoNum type="alphaLcParenR" startAt="5"/>
            </a:pPr>
            <a:r>
              <a:rPr lang="en-US" dirty="0"/>
              <a:t>More on domestic violence:</a:t>
            </a:r>
          </a:p>
          <a:p>
            <a:r>
              <a:rPr lang="en-US" dirty="0"/>
              <a:t>Domestic violence includes domestic assault—a person commits domestic assault if the person intentionally and knowingly causes bodily injury to their intimate partner; threatens an intimate partner with imminent bodily injury; or threatens an intimate partner in a menacing manner.</a:t>
            </a:r>
          </a:p>
          <a:p>
            <a:r>
              <a:rPr lang="en-US" dirty="0"/>
              <a:t>Intimate partner means spouse; former spouse; persons who have a child in common whether or not they have been married or lived together at any time; and persons who are or were involved in a dating relationship.</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38</a:t>
            </a:fld>
            <a:endParaRPr lang="en-US"/>
          </a:p>
        </p:txBody>
      </p:sp>
    </p:spTree>
    <p:extLst>
      <p:ext uri="{BB962C8B-B14F-4D97-AF65-F5344CB8AC3E}">
        <p14:creationId xmlns:p14="http://schemas.microsoft.com/office/powerpoint/2010/main" val="4518825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39. Sexual Harassment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“Sexual harassment” means conduct on the basis of sex that satisfies one or more of the following:</a:t>
            </a:r>
          </a:p>
          <a:p>
            <a:pPr marL="514350" indent="-514350">
              <a:buFont typeface="+mj-lt"/>
              <a:buAutoNum type="alphaLcParenR" startAt="6"/>
            </a:pPr>
            <a:r>
              <a:rPr lang="en-US" dirty="0"/>
              <a:t>Stalking—engaging in a course of conduct directed at a specific person that would cause a reasonable person to 1) fear for their safety or the safety of others, or 2) suffer substantial emotional distress.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39</a:t>
            </a:fld>
            <a:endParaRPr lang="en-US"/>
          </a:p>
        </p:txBody>
      </p:sp>
    </p:spTree>
    <p:extLst>
      <p:ext uri="{BB962C8B-B14F-4D97-AF65-F5344CB8AC3E}">
        <p14:creationId xmlns:p14="http://schemas.microsoft.com/office/powerpoint/2010/main" val="927756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a:xfrm>
            <a:off x="623888" y="1709739"/>
            <a:ext cx="7886700" cy="1500187"/>
          </a:xfrm>
        </p:spPr>
        <p:txBody>
          <a:bodyPr/>
          <a:lstStyle/>
          <a:p>
            <a:r>
              <a:rPr lang="en-US" dirty="0"/>
              <a:t>Title IX / Overview</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Part 1</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4</a:t>
            </a:fld>
            <a:endParaRPr lang="en-US"/>
          </a:p>
        </p:txBody>
      </p:sp>
    </p:spTree>
    <p:extLst>
      <p:ext uri="{BB962C8B-B14F-4D97-AF65-F5344CB8AC3E}">
        <p14:creationId xmlns:p14="http://schemas.microsoft.com/office/powerpoint/2010/main" val="2630038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40. Additional Sexual Harassment Definitions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77500" lnSpcReduction="20000"/>
          </a:bodyPr>
          <a:lstStyle/>
          <a:p>
            <a:pPr marL="0" indent="0">
              <a:buNone/>
            </a:pPr>
            <a:r>
              <a:rPr lang="en-US" dirty="0"/>
              <a:t>To be considered sexual harassment under </a:t>
            </a:r>
            <a:r>
              <a:rPr lang="en-US" b="1" dirty="0"/>
              <a:t>Title IX</a:t>
            </a:r>
            <a:r>
              <a:rPr lang="en-US" dirty="0"/>
              <a:t>, the conduct must meet two additional requirements:</a:t>
            </a:r>
          </a:p>
          <a:p>
            <a:pPr marL="514350" indent="-514350">
              <a:buFont typeface="+mj-lt"/>
              <a:buAutoNum type="arabicPeriod"/>
            </a:pPr>
            <a:r>
              <a:rPr lang="en-US" dirty="0"/>
              <a:t>It must have occurred in the University’s education program or activity; and</a:t>
            </a:r>
          </a:p>
          <a:p>
            <a:pPr marL="514350" indent="-514350">
              <a:buFont typeface="+mj-lt"/>
              <a:buAutoNum type="arabicPeriod"/>
            </a:pPr>
            <a:r>
              <a:rPr lang="en-US" dirty="0"/>
              <a:t>It must have occurred against a person in the United States.</a:t>
            </a:r>
          </a:p>
          <a:p>
            <a:pPr marL="0" indent="0">
              <a:buNone/>
            </a:pPr>
            <a:r>
              <a:rPr lang="en-US" dirty="0"/>
              <a:t>“Education program or activity” includes locations, events, or circumstances over which the University exercises substantial control over both the Respondent and the context in which the sexual misconduct occurs, and also includes any building owned or controlled by a student organization that is officially recognized by the University.</a:t>
            </a:r>
          </a:p>
          <a:p>
            <a:r>
              <a:rPr lang="en-US" dirty="0"/>
              <a:t>But remember, University procedures cover misconduct that may not meet one or more of those two criteria under certain circumstances.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40</a:t>
            </a:fld>
            <a:endParaRPr lang="en-US"/>
          </a:p>
        </p:txBody>
      </p:sp>
    </p:spTree>
    <p:extLst>
      <p:ext uri="{BB962C8B-B14F-4D97-AF65-F5344CB8AC3E}">
        <p14:creationId xmlns:p14="http://schemas.microsoft.com/office/powerpoint/2010/main" val="29855027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41. Additional Sexual Harassment Definitions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For employees, sexual harassment also means unwelcome sexual advances, requests for sexual favors, and other verbal or physical conduct of a sexual nature when this conduct explicitly or implicitly affects an individual’s employment, unreasonably interferes with an individual’s work performance, or creates an intimidating, hostile, or offensive work environment, sufficiently severe or pervasive to alter the conditions of the individual’s employment and create an abusive working environment.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41</a:t>
            </a:fld>
            <a:endParaRPr lang="en-US"/>
          </a:p>
        </p:txBody>
      </p:sp>
    </p:spTree>
    <p:extLst>
      <p:ext uri="{BB962C8B-B14F-4D97-AF65-F5344CB8AC3E}">
        <p14:creationId xmlns:p14="http://schemas.microsoft.com/office/powerpoint/2010/main" val="4293477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42. Sexual Misconduct Recall</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Recall that “Sexual Misconduct” includes dating violence, domestic violence, rape, sexual assault, sexual harassment, sexual exploitation, and stalking.</a:t>
            </a:r>
          </a:p>
          <a:p>
            <a:pPr marL="0" indent="0">
              <a:buNone/>
            </a:pPr>
            <a:r>
              <a:rPr lang="en-US" dirty="0"/>
              <a:t>All of these except </a:t>
            </a:r>
            <a:r>
              <a:rPr lang="en-US" b="1" dirty="0"/>
              <a:t>sexual exploitation </a:t>
            </a:r>
            <a:r>
              <a:rPr lang="en-US" dirty="0"/>
              <a:t>are included within the definition of sexual harassment.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42</a:t>
            </a:fld>
            <a:endParaRPr lang="en-US"/>
          </a:p>
        </p:txBody>
      </p:sp>
    </p:spTree>
    <p:extLst>
      <p:ext uri="{BB962C8B-B14F-4D97-AF65-F5344CB8AC3E}">
        <p14:creationId xmlns:p14="http://schemas.microsoft.com/office/powerpoint/2010/main" val="4133342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43. Sexual Exploitation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“Sexual exploitation” includes, but is not limited to: prostituting another person; non-consensual visual or audio recording of sexual activity; non-consensual display or distribution of photos, images or information of an individual’s sexual activity or intimate body parts; non-consensual voyeurism; coercing someone against their will to engage in sexual activity; or knowingly transmitting sexually transmitted disease (STD) without disclosing STD status.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43</a:t>
            </a:fld>
            <a:endParaRPr lang="en-US"/>
          </a:p>
        </p:txBody>
      </p:sp>
    </p:spTree>
    <p:extLst>
      <p:ext uri="{BB962C8B-B14F-4D97-AF65-F5344CB8AC3E}">
        <p14:creationId xmlns:p14="http://schemas.microsoft.com/office/powerpoint/2010/main" val="16419718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Autofit/>
          </a:bodyPr>
          <a:lstStyle/>
          <a:p>
            <a:r>
              <a:rPr lang="en-US" sz="3600" dirty="0"/>
              <a:t>44. How Should You Use These Definitions? </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10000"/>
          </a:bodyPr>
          <a:lstStyle/>
          <a:p>
            <a:pPr marL="0" indent="0">
              <a:buNone/>
            </a:pPr>
            <a:r>
              <a:rPr lang="en-US" dirty="0"/>
              <a:t>You must determine whether all components of the applicable definitions are established by a preponderance of the evidence.</a:t>
            </a:r>
          </a:p>
          <a:p>
            <a:pPr marL="0" indent="0">
              <a:buNone/>
            </a:pPr>
            <a:r>
              <a:rPr lang="en-US" dirty="0"/>
              <a:t>Before the hearing:</a:t>
            </a:r>
          </a:p>
          <a:p>
            <a:pPr lvl="1"/>
            <a:r>
              <a:rPr lang="en-US" dirty="0"/>
              <a:t>Study the definitions carefully;</a:t>
            </a:r>
          </a:p>
          <a:p>
            <a:pPr lvl="1"/>
            <a:r>
              <a:rPr lang="en-US" dirty="0"/>
              <a:t>Break the definitions down into separate components (elements);</a:t>
            </a:r>
          </a:p>
          <a:p>
            <a:pPr lvl="1"/>
            <a:r>
              <a:rPr lang="en-US" dirty="0"/>
              <a:t>As you read the investigation report, make notes about what facts tend to make each element more or less likely to be established.</a:t>
            </a:r>
          </a:p>
          <a:p>
            <a:r>
              <a:rPr lang="en-US" dirty="0"/>
              <a:t>At the hearing, ask questions to clarify disputed facts or help you determine credibility so that you can make a conclusion whether or not each element was established by a preponderance of the evidence.</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44</a:t>
            </a:fld>
            <a:endParaRPr lang="en-US"/>
          </a:p>
        </p:txBody>
      </p:sp>
    </p:spTree>
    <p:extLst>
      <p:ext uri="{BB962C8B-B14F-4D97-AF65-F5344CB8AC3E}">
        <p14:creationId xmlns:p14="http://schemas.microsoft.com/office/powerpoint/2010/main" val="7173183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45. Practice Working With Charges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A Complainant (who lives in another state) and Respondent (who is an employee) have a child together from a one-time hookup ten years ago. They have had very little contact since then. Complainant reports that Respondent added a comment on Complainant’s public Facebook post stating, “I will f-you up if you ever come back to Nebraska.” The Respondent did this during work hours using their work computer.</a:t>
            </a:r>
          </a:p>
          <a:p>
            <a:pPr marL="0" indent="0">
              <a:buNone/>
            </a:pPr>
            <a:r>
              <a:rPr lang="en-US" dirty="0"/>
              <a:t>What charge or charges (if any) could the University bring against Respondent under the sexual misconduct policy?</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45</a:t>
            </a:fld>
            <a:endParaRPr lang="en-US"/>
          </a:p>
        </p:txBody>
      </p:sp>
    </p:spTree>
    <p:extLst>
      <p:ext uri="{BB962C8B-B14F-4D97-AF65-F5344CB8AC3E}">
        <p14:creationId xmlns:p14="http://schemas.microsoft.com/office/powerpoint/2010/main" val="19658058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46. Practice Working With Charges </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Consider possibilities:</a:t>
            </a:r>
          </a:p>
          <a:p>
            <a:pPr marL="514350" indent="-514350">
              <a:buFont typeface="+mj-lt"/>
              <a:buAutoNum type="arabicPeriod"/>
            </a:pPr>
            <a:r>
              <a:rPr lang="en-US" dirty="0"/>
              <a:t>Stalking</a:t>
            </a:r>
          </a:p>
          <a:p>
            <a:pPr marL="514350" indent="-514350">
              <a:buFont typeface="+mj-lt"/>
              <a:buAutoNum type="arabicPeriod"/>
            </a:pPr>
            <a:r>
              <a:rPr lang="en-US" dirty="0"/>
              <a:t>Dating violence</a:t>
            </a:r>
          </a:p>
          <a:p>
            <a:pPr marL="514350" indent="-514350">
              <a:buFont typeface="+mj-lt"/>
              <a:buAutoNum type="arabicPeriod"/>
            </a:pPr>
            <a:r>
              <a:rPr lang="en-US" dirty="0"/>
              <a:t>Domestic violence</a:t>
            </a:r>
          </a:p>
          <a:p>
            <a:pPr marL="0" indent="0">
              <a:buNone/>
            </a:pPr>
            <a:r>
              <a:rPr lang="en-US" dirty="0"/>
              <a:t>Others?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46</a:t>
            </a:fld>
            <a:endParaRPr lang="en-US"/>
          </a:p>
        </p:txBody>
      </p:sp>
    </p:spTree>
    <p:extLst>
      <p:ext uri="{BB962C8B-B14F-4D97-AF65-F5344CB8AC3E}">
        <p14:creationId xmlns:p14="http://schemas.microsoft.com/office/powerpoint/2010/main" val="24867530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47. Practice Working With Charges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Stalking</a:t>
            </a:r>
          </a:p>
          <a:p>
            <a:pPr marL="0" indent="0">
              <a:buNone/>
            </a:pPr>
            <a:r>
              <a:rPr lang="en-US" dirty="0"/>
              <a:t>Engaging in a course of conduct directed at a specific person that would cause a reasonable person to 1) fear for their safety or the safety of others, or 2) suffer substantial emotional distress.</a:t>
            </a:r>
          </a:p>
          <a:p>
            <a:pPr marL="0" indent="0">
              <a:buNone/>
            </a:pPr>
            <a:r>
              <a:rPr lang="en-US" dirty="0"/>
              <a:t>Elements:</a:t>
            </a:r>
          </a:p>
          <a:p>
            <a:pPr marL="514350" indent="-514350">
              <a:buAutoNum type="arabicPeriod"/>
            </a:pPr>
            <a:r>
              <a:rPr lang="en-US" dirty="0"/>
              <a:t>Course of conduct</a:t>
            </a:r>
          </a:p>
          <a:p>
            <a:pPr marL="514350" indent="-514350">
              <a:buAutoNum type="arabicPeriod"/>
            </a:pPr>
            <a:r>
              <a:rPr lang="en-US" dirty="0"/>
              <a:t>Directed at a specific person</a:t>
            </a:r>
          </a:p>
          <a:p>
            <a:pPr marL="514350" indent="-514350">
              <a:buAutoNum type="arabicPeriod"/>
            </a:pPr>
            <a:r>
              <a:rPr lang="en-US" dirty="0"/>
              <a:t>That would cause a reasonable person to:</a:t>
            </a:r>
          </a:p>
          <a:p>
            <a:pPr marL="742950" lvl="1" indent="-514350">
              <a:buFont typeface="+mj-lt"/>
              <a:buAutoNum type="alphaLcParenR"/>
            </a:pPr>
            <a:r>
              <a:rPr lang="en-US" dirty="0"/>
              <a:t>Fear for their safety or the safety of others; OR</a:t>
            </a:r>
          </a:p>
          <a:p>
            <a:pPr marL="742950" lvl="1" indent="-514350">
              <a:buFont typeface="+mj-lt"/>
              <a:buAutoNum type="alphaLcParenR"/>
            </a:pPr>
            <a:r>
              <a:rPr lang="en-US" dirty="0"/>
              <a:t>Suffer substantial emotional distress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47</a:t>
            </a:fld>
            <a:endParaRPr lang="en-US"/>
          </a:p>
        </p:txBody>
      </p:sp>
    </p:spTree>
    <p:extLst>
      <p:ext uri="{BB962C8B-B14F-4D97-AF65-F5344CB8AC3E}">
        <p14:creationId xmlns:p14="http://schemas.microsoft.com/office/powerpoint/2010/main" val="23227171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48. Practice Working With Charges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514350" indent="-514350">
              <a:buFont typeface="+mj-lt"/>
              <a:buAutoNum type="arabicPeriod" startAt="2"/>
            </a:pPr>
            <a:r>
              <a:rPr lang="en-US" dirty="0"/>
              <a:t>Dating Violence</a:t>
            </a:r>
          </a:p>
          <a:p>
            <a:pPr marL="514350" indent="-514350">
              <a:buAutoNum type="alphaLcPeriod"/>
            </a:pPr>
            <a:r>
              <a:rPr lang="en-US" dirty="0"/>
              <a:t>Violence committed by a person </a:t>
            </a:r>
          </a:p>
          <a:p>
            <a:pPr marL="514350" indent="-514350">
              <a:buAutoNum type="alphaLcPeriod"/>
            </a:pPr>
            <a:r>
              <a:rPr lang="en-US" dirty="0"/>
              <a:t>who is or has been in a social relationship of a romantic or intimate nature with the victim; and </a:t>
            </a:r>
          </a:p>
          <a:p>
            <a:pPr marL="514350" indent="-514350">
              <a:buAutoNum type="alphaLcPeriod"/>
            </a:pPr>
            <a:r>
              <a:rPr lang="en-US" dirty="0"/>
              <a:t>where the existence of such a relationship shall be determined based on a consideration of the following factors: </a:t>
            </a:r>
          </a:p>
          <a:p>
            <a:pPr marL="0" indent="0">
              <a:buNone/>
            </a:pPr>
            <a:r>
              <a:rPr lang="en-US" dirty="0"/>
              <a:t>	1) the length of the relationship; </a:t>
            </a:r>
          </a:p>
          <a:p>
            <a:pPr marL="0" indent="0">
              <a:buNone/>
            </a:pPr>
            <a:r>
              <a:rPr lang="en-US" dirty="0"/>
              <a:t>	2) the type of relationship; and </a:t>
            </a:r>
          </a:p>
          <a:p>
            <a:pPr marL="0" indent="0">
              <a:buNone/>
            </a:pPr>
            <a:r>
              <a:rPr lang="en-US" dirty="0"/>
              <a:t>	3) the frequency of interaction between the 	persons involved in the relationship.</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48</a:t>
            </a:fld>
            <a:endParaRPr lang="en-US"/>
          </a:p>
        </p:txBody>
      </p:sp>
    </p:spTree>
    <p:extLst>
      <p:ext uri="{BB962C8B-B14F-4D97-AF65-F5344CB8AC3E}">
        <p14:creationId xmlns:p14="http://schemas.microsoft.com/office/powerpoint/2010/main" val="35861100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49. Practice Working With Charges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77500" lnSpcReduction="20000"/>
          </a:bodyPr>
          <a:lstStyle/>
          <a:p>
            <a:pPr marL="514350" indent="-514350">
              <a:buFont typeface="+mj-lt"/>
              <a:buAutoNum type="arabicPeriod" startAt="3"/>
            </a:pPr>
            <a:r>
              <a:rPr lang="en-US" dirty="0"/>
              <a:t>Domestic Violence</a:t>
            </a:r>
          </a:p>
          <a:p>
            <a:pPr marL="514350" indent="-514350">
              <a:buAutoNum type="alphaLcPeriod"/>
            </a:pPr>
            <a:r>
              <a:rPr lang="en-US" dirty="0"/>
              <a:t>Includes felony or misdemeanor crimes of violence </a:t>
            </a:r>
          </a:p>
          <a:p>
            <a:pPr marL="514350" indent="-514350">
              <a:buAutoNum type="alphaLcPeriod"/>
            </a:pPr>
            <a:r>
              <a:rPr lang="en-US" dirty="0"/>
              <a:t>committed by a current or former spouse or intimate partner of the victim, </a:t>
            </a:r>
          </a:p>
          <a:p>
            <a:pPr marL="514350" indent="-514350">
              <a:buAutoNum type="alphaLcPeriod"/>
            </a:pPr>
            <a:r>
              <a:rPr lang="en-US" dirty="0"/>
              <a:t>by a person with whom the victim shares a child in common, </a:t>
            </a:r>
          </a:p>
          <a:p>
            <a:pPr marL="514350" indent="-514350">
              <a:buAutoNum type="alphaLcPeriod"/>
            </a:pPr>
            <a:r>
              <a:rPr lang="en-US" dirty="0"/>
              <a:t>by a person who is cohabitating with or has cohabitated with the victim as a spouse or intimate partner, </a:t>
            </a:r>
          </a:p>
          <a:p>
            <a:pPr marL="514350" indent="-514350">
              <a:buAutoNum type="alphaLcPeriod"/>
            </a:pPr>
            <a:r>
              <a:rPr lang="en-US" dirty="0"/>
              <a:t>by a person similarly situated to a spouse of the victim…, </a:t>
            </a:r>
            <a:r>
              <a:rPr lang="en-US" b="1" dirty="0"/>
              <a:t>or</a:t>
            </a:r>
            <a:r>
              <a:rPr lang="en-US" dirty="0"/>
              <a:t> </a:t>
            </a:r>
          </a:p>
          <a:p>
            <a:pPr marL="514350" indent="-514350">
              <a:buAutoNum type="alphaLcPeriod"/>
            </a:pPr>
            <a:r>
              <a:rPr lang="en-US" dirty="0"/>
              <a:t>by any other person against an adult or youth victim who is protected from that person’s acts under the domestic or family violence laws of the jurisdiction.</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49</a:t>
            </a:fld>
            <a:endParaRPr lang="en-US"/>
          </a:p>
        </p:txBody>
      </p:sp>
    </p:spTree>
    <p:extLst>
      <p:ext uri="{BB962C8B-B14F-4D97-AF65-F5344CB8AC3E}">
        <p14:creationId xmlns:p14="http://schemas.microsoft.com/office/powerpoint/2010/main" val="4047255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Part 1 Contents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lstStyle/>
          <a:p>
            <a:pPr marL="0" indent="0">
              <a:buNone/>
            </a:pPr>
            <a:r>
              <a:rPr lang="en-US" dirty="0"/>
              <a:t>Overview of TIX process (Required by Title IX)</a:t>
            </a:r>
          </a:p>
          <a:p>
            <a:r>
              <a:rPr lang="en-US" dirty="0"/>
              <a:t>Jurisdiction</a:t>
            </a:r>
          </a:p>
          <a:p>
            <a:r>
              <a:rPr lang="en-US" dirty="0"/>
              <a:t>Report </a:t>
            </a:r>
          </a:p>
          <a:p>
            <a:r>
              <a:rPr lang="en-US" dirty="0"/>
              <a:t>Complaint </a:t>
            </a:r>
          </a:p>
          <a:p>
            <a:r>
              <a:rPr lang="en-US" dirty="0"/>
              <a:t>Investigation / Informal resolution </a:t>
            </a:r>
          </a:p>
          <a:p>
            <a:r>
              <a:rPr lang="en-US" dirty="0"/>
              <a:t>Hearing process</a:t>
            </a:r>
          </a:p>
          <a:p>
            <a:r>
              <a:rPr lang="en-US" dirty="0"/>
              <a:t>Appeals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a:t>
            </a:fld>
            <a:endParaRPr lang="en-US"/>
          </a:p>
        </p:txBody>
      </p:sp>
    </p:spTree>
    <p:extLst>
      <p:ext uri="{BB962C8B-B14F-4D97-AF65-F5344CB8AC3E}">
        <p14:creationId xmlns:p14="http://schemas.microsoft.com/office/powerpoint/2010/main" val="11011612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50. Practice Working With Charges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10000"/>
          </a:bodyPr>
          <a:lstStyle/>
          <a:p>
            <a:pPr marL="514350" indent="-514350">
              <a:buFont typeface="+mj-lt"/>
              <a:buAutoNum type="arabicPeriod" startAt="3"/>
            </a:pPr>
            <a:r>
              <a:rPr lang="en-US" dirty="0"/>
              <a:t>Domestic Violence</a:t>
            </a:r>
          </a:p>
          <a:p>
            <a:pPr marL="0" indent="0">
              <a:buNone/>
            </a:pPr>
            <a:r>
              <a:rPr lang="en-US" dirty="0"/>
              <a:t>Domestic violence includes domestic assault—a person commits domestic assault if </a:t>
            </a:r>
          </a:p>
          <a:p>
            <a:pPr marL="514350" indent="-514350">
              <a:buAutoNum type="alphaLcPeriod"/>
            </a:pPr>
            <a:r>
              <a:rPr lang="en-US" dirty="0"/>
              <a:t>the person intentionally and knowingly causes bodily injury to their intimate partner; </a:t>
            </a:r>
          </a:p>
          <a:p>
            <a:pPr marL="514350" indent="-514350">
              <a:buAutoNum type="alphaLcPeriod"/>
            </a:pPr>
            <a:r>
              <a:rPr lang="en-US" dirty="0"/>
              <a:t>threatens an intimate partner with imminent bodily injury; </a:t>
            </a:r>
            <a:r>
              <a:rPr lang="en-US" b="1" dirty="0"/>
              <a:t>or</a:t>
            </a:r>
            <a:r>
              <a:rPr lang="en-US" dirty="0"/>
              <a:t> </a:t>
            </a:r>
          </a:p>
          <a:p>
            <a:pPr marL="514350" indent="-514350">
              <a:buAutoNum type="alphaLcPeriod"/>
            </a:pPr>
            <a:r>
              <a:rPr lang="en-US" dirty="0"/>
              <a:t>threatens an intimate partner in a menacing manner.</a:t>
            </a:r>
          </a:p>
          <a:p>
            <a:pPr marL="0" indent="0">
              <a:buNone/>
            </a:pPr>
            <a:r>
              <a:rPr lang="en-US" dirty="0"/>
              <a:t>Intimate partner means spouse; former spouse; persons who have a child in common whether or not they have been married or lived together at any time; and persons who are or were involved in a dating relationship.</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50</a:t>
            </a:fld>
            <a:endParaRPr lang="en-US"/>
          </a:p>
        </p:txBody>
      </p:sp>
    </p:spTree>
    <p:extLst>
      <p:ext uri="{BB962C8B-B14F-4D97-AF65-F5344CB8AC3E}">
        <p14:creationId xmlns:p14="http://schemas.microsoft.com/office/powerpoint/2010/main" val="42659181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51. Practice Working With Charges (Cont.) </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Perhaps the best fit is domestic violence (specifically, domestic assault).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51</a:t>
            </a:fld>
            <a:endParaRPr lang="en-US"/>
          </a:p>
        </p:txBody>
      </p:sp>
    </p:spTree>
    <p:extLst>
      <p:ext uri="{BB962C8B-B14F-4D97-AF65-F5344CB8AC3E}">
        <p14:creationId xmlns:p14="http://schemas.microsoft.com/office/powerpoint/2010/main" val="26494146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52. Hearing Specifics</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Part 4</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52</a:t>
            </a:fld>
            <a:endParaRPr lang="en-US"/>
          </a:p>
        </p:txBody>
      </p:sp>
    </p:spTree>
    <p:extLst>
      <p:ext uri="{BB962C8B-B14F-4D97-AF65-F5344CB8AC3E}">
        <p14:creationId xmlns:p14="http://schemas.microsoft.com/office/powerpoint/2010/main" val="21922304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53. Hearing Specifics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514350" indent="-514350">
              <a:buAutoNum type="alphaUcPeriod"/>
            </a:pPr>
            <a:r>
              <a:rPr lang="en-US" dirty="0"/>
              <a:t>Preparing for the hearing</a:t>
            </a:r>
          </a:p>
          <a:p>
            <a:pPr marL="514350" indent="-514350">
              <a:buAutoNum type="alphaUcPeriod"/>
            </a:pPr>
            <a:r>
              <a:rPr lang="en-US" dirty="0"/>
              <a:t>Hearing Ethics</a:t>
            </a:r>
          </a:p>
          <a:p>
            <a:pPr lvl="1"/>
            <a:r>
              <a:rPr lang="en-US" dirty="0"/>
              <a:t>Conflict of interest</a:t>
            </a:r>
          </a:p>
          <a:p>
            <a:pPr lvl="1"/>
            <a:r>
              <a:rPr lang="en-US" dirty="0"/>
              <a:t>Bias</a:t>
            </a:r>
          </a:p>
          <a:p>
            <a:pPr lvl="1"/>
            <a:r>
              <a:rPr lang="en-US" dirty="0"/>
              <a:t>Impartiality</a:t>
            </a:r>
          </a:p>
          <a:p>
            <a:pPr lvl="1"/>
            <a:r>
              <a:rPr lang="en-US" dirty="0"/>
              <a:t>Confidentiality</a:t>
            </a:r>
          </a:p>
          <a:p>
            <a:pPr marL="514350" indent="-514350">
              <a:buFont typeface="+mj-lt"/>
              <a:buAutoNum type="alphaUcPeriod"/>
            </a:pPr>
            <a:r>
              <a:rPr lang="en-US" dirty="0"/>
              <a:t>Evidentiary Principles</a:t>
            </a:r>
          </a:p>
          <a:p>
            <a:pPr lvl="1"/>
            <a:r>
              <a:rPr lang="en-US" dirty="0"/>
              <a:t>Relevance </a:t>
            </a:r>
          </a:p>
          <a:p>
            <a:pPr lvl="1"/>
            <a:r>
              <a:rPr lang="en-US" dirty="0"/>
              <a:t>Evidence about the complainant’s sexual predisposition or prior sexual behavior</a:t>
            </a:r>
          </a:p>
          <a:p>
            <a:pPr marL="514350" indent="-514350">
              <a:buFont typeface="+mj-lt"/>
              <a:buAutoNum type="alphaUcPeriod"/>
            </a:pPr>
            <a:r>
              <a:rPr lang="en-US" dirty="0"/>
              <a:t>Cross-Examination</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53</a:t>
            </a:fld>
            <a:endParaRPr lang="en-US"/>
          </a:p>
        </p:txBody>
      </p:sp>
    </p:spTree>
    <p:extLst>
      <p:ext uri="{BB962C8B-B14F-4D97-AF65-F5344CB8AC3E}">
        <p14:creationId xmlns:p14="http://schemas.microsoft.com/office/powerpoint/2010/main" val="3217414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54. Preparing for the Hearing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Review the investigation report carefully.</a:t>
            </a:r>
          </a:p>
          <a:p>
            <a:pPr marL="0" indent="0">
              <a:buNone/>
            </a:pPr>
            <a:r>
              <a:rPr lang="en-US" dirty="0"/>
              <a:t>Study the charges and their definitions carefully.</a:t>
            </a:r>
          </a:p>
          <a:p>
            <a:pPr marL="0" indent="0">
              <a:buNone/>
            </a:pPr>
            <a:r>
              <a:rPr lang="en-US" dirty="0"/>
              <a:t>Break the definitions down into separate elements.</a:t>
            </a:r>
          </a:p>
          <a:p>
            <a:pPr marL="0" indent="0">
              <a:buNone/>
            </a:pPr>
            <a:r>
              <a:rPr lang="en-US" dirty="0"/>
              <a:t>Reread the investigation report and make notes about what facts tend to make each element more or less likely to be established.</a:t>
            </a:r>
          </a:p>
          <a:p>
            <a:pPr marL="0" indent="0">
              <a:buNone/>
            </a:pPr>
            <a:r>
              <a:rPr lang="en-US" dirty="0"/>
              <a:t>Meet with Chair before the hearing to identify questions/issues to focus on. Do not prejudge.</a:t>
            </a:r>
          </a:p>
          <a:p>
            <a:pPr marL="0" indent="0">
              <a:buNone/>
            </a:pPr>
            <a:r>
              <a:rPr lang="en-US" dirty="0"/>
              <a:t>Consider making a chart/checklist, using the report to fill in as much as possible and identify open questions.</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54</a:t>
            </a:fld>
            <a:endParaRPr lang="en-US"/>
          </a:p>
        </p:txBody>
      </p:sp>
    </p:spTree>
    <p:extLst>
      <p:ext uri="{BB962C8B-B14F-4D97-AF65-F5344CB8AC3E}">
        <p14:creationId xmlns:p14="http://schemas.microsoft.com/office/powerpoint/2010/main" val="3513780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55. Hearing Ethics: Conflict of Interest </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A conflict of interests exists when there is tension between the private interests of a person and that person’s official or professional responsibilities.</a:t>
            </a:r>
          </a:p>
          <a:p>
            <a:pPr marL="0" indent="0">
              <a:buNone/>
            </a:pPr>
            <a:r>
              <a:rPr lang="en-US" dirty="0"/>
              <a:t>Generally, merely knowing a party or witness is not sufficient to create a conflict unless objectivity is compromised.</a:t>
            </a:r>
          </a:p>
          <a:p>
            <a:pPr marL="0" indent="0">
              <a:buNone/>
            </a:pPr>
            <a:r>
              <a:rPr lang="en-US" dirty="0"/>
              <a:t>Consider whether a reasonable person would believe that a conflict of interest or bias exists.</a:t>
            </a:r>
          </a:p>
          <a:p>
            <a:pPr marL="0" indent="0">
              <a:buNone/>
            </a:pPr>
            <a:r>
              <a:rPr lang="en-US" dirty="0"/>
              <a:t>A conflict of interest is a basis for reversal on appeal.</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55</a:t>
            </a:fld>
            <a:endParaRPr lang="en-US"/>
          </a:p>
        </p:txBody>
      </p:sp>
    </p:spTree>
    <p:extLst>
      <p:ext uri="{BB962C8B-B14F-4D97-AF65-F5344CB8AC3E}">
        <p14:creationId xmlns:p14="http://schemas.microsoft.com/office/powerpoint/2010/main" val="30660944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56. Hearing Ethics: Bias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pPr marL="0" indent="0">
              <a:buNone/>
            </a:pPr>
            <a:r>
              <a:rPr lang="en-US" dirty="0"/>
              <a:t>Examples of impermissible biases:</a:t>
            </a:r>
          </a:p>
          <a:p>
            <a:r>
              <a:rPr lang="en-US" dirty="0"/>
              <a:t>Favoring Complainants in general or Respondents in general.</a:t>
            </a:r>
          </a:p>
          <a:p>
            <a:r>
              <a:rPr lang="en-US" dirty="0"/>
              <a:t>Favoring the particular Complainant or particular Respondent in this case.</a:t>
            </a:r>
          </a:p>
          <a:p>
            <a:r>
              <a:rPr lang="en-US" dirty="0"/>
              <a:t>Pressure from outside the Board to reach a particular decision (e.g., University Administrators; public opinion).</a:t>
            </a:r>
          </a:p>
          <a:p>
            <a:r>
              <a:rPr lang="en-US" dirty="0"/>
              <a:t>Discriminatory animus.</a:t>
            </a:r>
          </a:p>
          <a:p>
            <a:pPr marL="0" indent="0">
              <a:buNone/>
            </a:pPr>
            <a:r>
              <a:rPr lang="en-US" dirty="0"/>
              <a:t>Biases can be explicit or implicit.</a:t>
            </a:r>
          </a:p>
          <a:p>
            <a:pPr marL="0" indent="0">
              <a:buNone/>
            </a:pPr>
            <a:r>
              <a:rPr lang="en-US" dirty="0"/>
              <a:t>Bias affecting the decision can also result in reversal on appeal.</a:t>
            </a:r>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56</a:t>
            </a:fld>
            <a:endParaRPr lang="en-US"/>
          </a:p>
        </p:txBody>
      </p:sp>
    </p:spTree>
    <p:extLst>
      <p:ext uri="{BB962C8B-B14F-4D97-AF65-F5344CB8AC3E}">
        <p14:creationId xmlns:p14="http://schemas.microsoft.com/office/powerpoint/2010/main" val="1329425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57. Hearing Ethics: Impartiality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All participants must be treated equitably.</a:t>
            </a:r>
          </a:p>
          <a:p>
            <a:r>
              <a:rPr lang="en-US" dirty="0"/>
              <a:t>Equitable time allowed to present information.</a:t>
            </a:r>
          </a:p>
          <a:p>
            <a:r>
              <a:rPr lang="en-US" dirty="0"/>
              <a:t>Equitable treatment of the parties/advisors.</a:t>
            </a:r>
          </a:p>
          <a:p>
            <a:r>
              <a:rPr lang="en-US" dirty="0"/>
              <a:t>Apply rules and procedures equitably.</a:t>
            </a:r>
          </a:p>
          <a:p>
            <a:r>
              <a:rPr lang="en-US" dirty="0"/>
              <a:t>Do not prejudge until you have obtained and evaluated all relevant information (preparing thoroughly in advance and organizing evidence into facts that tend to prove or disprove an element can help).</a:t>
            </a:r>
          </a:p>
          <a:p>
            <a:pPr lvl="1"/>
            <a:r>
              <a:rPr lang="en-US" dirty="0"/>
              <a:t>Respondent is presumed not responsible unless the Hearing Board determines responsibility by a preponderance of the evidence.</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57</a:t>
            </a:fld>
            <a:endParaRPr lang="en-US"/>
          </a:p>
        </p:txBody>
      </p:sp>
    </p:spTree>
    <p:extLst>
      <p:ext uri="{BB962C8B-B14F-4D97-AF65-F5344CB8AC3E}">
        <p14:creationId xmlns:p14="http://schemas.microsoft.com/office/powerpoint/2010/main" val="21701752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58. Hearing Ethics: Confidentiality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The University will not disclose the names of individuals involved in sexual misconduct cases (Complainant, Respondent, Reporter, Witness) to others except on a need to know basis or as required by law. </a:t>
            </a:r>
          </a:p>
          <a:p>
            <a:pPr marL="0" indent="0">
              <a:buNone/>
            </a:pPr>
            <a:r>
              <a:rPr lang="en-US" dirty="0"/>
              <a:t>Supportive measures provided to either party are confidential to the extent confidentiality would not impair the ability of the University to provide them.</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58</a:t>
            </a:fld>
            <a:endParaRPr lang="en-US"/>
          </a:p>
        </p:txBody>
      </p:sp>
    </p:spTree>
    <p:extLst>
      <p:ext uri="{BB962C8B-B14F-4D97-AF65-F5344CB8AC3E}">
        <p14:creationId xmlns:p14="http://schemas.microsoft.com/office/powerpoint/2010/main" val="6373037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59. Evidence Issues: Relevance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Relevance means evidence that has any tendency to make a fact more or less probable than it would be without the evidence </a:t>
            </a:r>
            <a:r>
              <a:rPr lang="en-US" u="sng" dirty="0"/>
              <a:t>and</a:t>
            </a:r>
            <a:r>
              <a:rPr lang="en-US" dirty="0"/>
              <a:t> the fact is of consequence in determining the action.</a:t>
            </a:r>
          </a:p>
          <a:p>
            <a:pPr marL="0" indent="0">
              <a:buNone/>
            </a:pPr>
            <a:r>
              <a:rPr lang="en-US" dirty="0"/>
              <a:t>Before a party or witness answers a question, the chair must first determine whether the question is relevant and explain a decision to exclude a question as not relevant.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59</a:t>
            </a:fld>
            <a:endParaRPr lang="en-US"/>
          </a:p>
        </p:txBody>
      </p:sp>
    </p:spTree>
    <p:extLst>
      <p:ext uri="{BB962C8B-B14F-4D97-AF65-F5344CB8AC3E}">
        <p14:creationId xmlns:p14="http://schemas.microsoft.com/office/powerpoint/2010/main" val="2422028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Essentials NOT Covered in this Training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Separate trainings required</a:t>
            </a:r>
          </a:p>
          <a:p>
            <a:r>
              <a:rPr lang="en-US" dirty="0"/>
              <a:t>Title IX Training for Faculty/Staff; Students; Graduate Students</a:t>
            </a:r>
          </a:p>
          <a:p>
            <a:pPr lvl="1"/>
            <a:r>
              <a:rPr lang="en-US" dirty="0"/>
              <a:t>Cover mandatory prevention topics under </a:t>
            </a:r>
            <a:r>
              <a:rPr lang="en-US" dirty="0" err="1"/>
              <a:t>Clery</a:t>
            </a:r>
            <a:r>
              <a:rPr lang="en-US" dirty="0"/>
              <a:t>/VAWA:</a:t>
            </a:r>
          </a:p>
          <a:p>
            <a:pPr lvl="2"/>
            <a:r>
              <a:rPr lang="en-US" dirty="0"/>
              <a:t>Description of primary prevention and awareness programs</a:t>
            </a:r>
          </a:p>
          <a:p>
            <a:pPr lvl="2"/>
            <a:r>
              <a:rPr lang="en-US" dirty="0"/>
              <a:t>Bystander intervention and risk reduction strategies</a:t>
            </a:r>
          </a:p>
          <a:p>
            <a:r>
              <a:rPr lang="en-US" dirty="0"/>
              <a:t>Technology training</a:t>
            </a:r>
          </a:p>
          <a:p>
            <a:pPr lvl="1"/>
            <a:r>
              <a:rPr lang="en-US" dirty="0"/>
              <a:t>Mandatory for decision-makers under TIX</a:t>
            </a:r>
          </a:p>
          <a:p>
            <a:pPr lvl="2"/>
            <a:r>
              <a:rPr lang="en-US" dirty="0"/>
              <a:t>BRIDGE Learning Management System</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a:t>
            </a:fld>
            <a:endParaRPr lang="en-US"/>
          </a:p>
        </p:txBody>
      </p:sp>
    </p:spTree>
    <p:extLst>
      <p:ext uri="{BB962C8B-B14F-4D97-AF65-F5344CB8AC3E}">
        <p14:creationId xmlns:p14="http://schemas.microsoft.com/office/powerpoint/2010/main" val="7779989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60. Evidence Issues: Relevance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Evidence that generally may not be used:</a:t>
            </a:r>
          </a:p>
          <a:p>
            <a:r>
              <a:rPr lang="en-US" dirty="0"/>
              <a:t>Information protected by a legally recognized privilege (and the privilege is not waived)</a:t>
            </a:r>
          </a:p>
          <a:p>
            <a:r>
              <a:rPr lang="en-US" dirty="0"/>
              <a:t>Medical/psychological records in the absence of voluntary, written consent.</a:t>
            </a:r>
          </a:p>
          <a:p>
            <a:r>
              <a:rPr lang="en-US" dirty="0"/>
              <a:t>Complainant’s sexual predisposition.</a:t>
            </a:r>
          </a:p>
          <a:p>
            <a:r>
              <a:rPr lang="en-US" dirty="0"/>
              <a:t>Complainant’s past sexual behavior, unless:</a:t>
            </a:r>
          </a:p>
          <a:p>
            <a:pPr lvl="1"/>
            <a:r>
              <a:rPr lang="en-US" dirty="0"/>
              <a:t>Offered to prove that someone other than the Respondent committed the alleged conduct, or</a:t>
            </a:r>
          </a:p>
          <a:p>
            <a:pPr lvl="1"/>
            <a:r>
              <a:rPr lang="en-US" dirty="0"/>
              <a:t>Related to past sexual behavior with respect to Respondent and offered to prove consent.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60</a:t>
            </a:fld>
            <a:endParaRPr lang="en-US"/>
          </a:p>
        </p:txBody>
      </p:sp>
    </p:spTree>
    <p:extLst>
      <p:ext uri="{BB962C8B-B14F-4D97-AF65-F5344CB8AC3E}">
        <p14:creationId xmlns:p14="http://schemas.microsoft.com/office/powerpoint/2010/main" val="10501145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61. Questioning/Cross-Examination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Hearings </a:t>
            </a:r>
            <a:r>
              <a:rPr lang="en-US"/>
              <a:t>are required</a:t>
            </a:r>
            <a:r>
              <a:rPr lang="en-US" dirty="0"/>
              <a:t>.</a:t>
            </a:r>
          </a:p>
          <a:p>
            <a:r>
              <a:rPr lang="en-US" dirty="0"/>
              <a:t>The hearing allows the parties (through their advisors) and Hearing Board to ask questions of the parties and witnesses.</a:t>
            </a:r>
          </a:p>
          <a:p>
            <a:r>
              <a:rPr lang="en-US" dirty="0"/>
              <a:t>This questioning is conducted orally and in real-time during the hearing.</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61</a:t>
            </a:fld>
            <a:endParaRPr lang="en-US"/>
          </a:p>
        </p:txBody>
      </p:sp>
    </p:spTree>
    <p:extLst>
      <p:ext uri="{BB962C8B-B14F-4D97-AF65-F5344CB8AC3E}">
        <p14:creationId xmlns:p14="http://schemas.microsoft.com/office/powerpoint/2010/main" val="29054081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62. Questioning/Cross-Examination by Hearing Board</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First, consider: Is the answer to my question already in the investigation report?</a:t>
            </a:r>
          </a:p>
          <a:p>
            <a:r>
              <a:rPr lang="en-US" dirty="0"/>
              <a:t>If yes, it is okay to ask the investigator about it if you need to clarify.</a:t>
            </a:r>
          </a:p>
          <a:p>
            <a:pPr lvl="1"/>
            <a:r>
              <a:rPr lang="en-US" dirty="0"/>
              <a:t>The goal is not to repeat everything in the report during the hearing. Focus on matters that are unclear, disputed, or depend on credibility. </a:t>
            </a:r>
          </a:p>
          <a:p>
            <a:r>
              <a:rPr lang="en-US" dirty="0"/>
              <a:t>If no, proceed to the next step. (You can also ask the investigator why that information is not available.)</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62</a:t>
            </a:fld>
            <a:endParaRPr lang="en-US"/>
          </a:p>
        </p:txBody>
      </p:sp>
    </p:spTree>
    <p:extLst>
      <p:ext uri="{BB962C8B-B14F-4D97-AF65-F5344CB8AC3E}">
        <p14:creationId xmlns:p14="http://schemas.microsoft.com/office/powerpoint/2010/main" val="14265001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63. Questioning/Cross-Examination by Hearing Board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Second, consider: Why do I want to know this information? </a:t>
            </a:r>
          </a:p>
          <a:p>
            <a:r>
              <a:rPr lang="en-US" dirty="0"/>
              <a:t>If the information is not going to help you determine whether an element of a misconduct charge is more or less likely true, it is probably not a question to ask.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63</a:t>
            </a:fld>
            <a:endParaRPr lang="en-US"/>
          </a:p>
        </p:txBody>
      </p:sp>
    </p:spTree>
    <p:extLst>
      <p:ext uri="{BB962C8B-B14F-4D97-AF65-F5344CB8AC3E}">
        <p14:creationId xmlns:p14="http://schemas.microsoft.com/office/powerpoint/2010/main" val="36761418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64. Questioning/Cross-Examination by Hearing Board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Questioning tips:</a:t>
            </a:r>
          </a:p>
          <a:p>
            <a:r>
              <a:rPr lang="en-US" dirty="0"/>
              <a:t>Check your biases. If you are interrogating one party or witness aggressively but not another (or using different tones with different parties), it gives the appearance of bias.</a:t>
            </a:r>
          </a:p>
          <a:p>
            <a:r>
              <a:rPr lang="en-US" dirty="0"/>
              <a:t>Avoid compound questions and questions that lead the party or witness to a specific answer.</a:t>
            </a:r>
          </a:p>
          <a:p>
            <a:r>
              <a:rPr lang="en-US" dirty="0"/>
              <a:t>Prepare questions in advance.</a:t>
            </a:r>
          </a:p>
          <a:p>
            <a:r>
              <a:rPr lang="en-US" dirty="0"/>
              <a:t>Do not assume you and a party/witness think certain terms mean the same thing. </a:t>
            </a:r>
          </a:p>
          <a:p>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64</a:t>
            </a:fld>
            <a:endParaRPr lang="en-US"/>
          </a:p>
        </p:txBody>
      </p:sp>
    </p:spTree>
    <p:extLst>
      <p:ext uri="{BB962C8B-B14F-4D97-AF65-F5344CB8AC3E}">
        <p14:creationId xmlns:p14="http://schemas.microsoft.com/office/powerpoint/2010/main" val="31945901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65. Questioning/Cross-Examination by Advisors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Chairs may need to check advisors who believe everything in the report must be covered orally during the hearing.</a:t>
            </a:r>
          </a:p>
          <a:p>
            <a:r>
              <a:rPr lang="en-US" dirty="0"/>
              <a:t>If an advisor asks a question that is answered in the investigation report, and the question is relevant, it should generally be permitted.</a:t>
            </a:r>
          </a:p>
          <a:p>
            <a:r>
              <a:rPr lang="en-US" dirty="0"/>
              <a:t>However, if the advisor seems to be repeating everything in the report without emphasizing particular parts, challenging credibility, or clarifying ambiguities, the chair should ask why posing the question is expected to lead to additional relevant evidence.</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65</a:t>
            </a:fld>
            <a:endParaRPr lang="en-US"/>
          </a:p>
        </p:txBody>
      </p:sp>
    </p:spTree>
    <p:extLst>
      <p:ext uri="{BB962C8B-B14F-4D97-AF65-F5344CB8AC3E}">
        <p14:creationId xmlns:p14="http://schemas.microsoft.com/office/powerpoint/2010/main" val="24779263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66. Decision Making, Sanctioning, and Drafting</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Part 5</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66</a:t>
            </a:fld>
            <a:endParaRPr lang="en-US"/>
          </a:p>
        </p:txBody>
      </p:sp>
    </p:spTree>
    <p:extLst>
      <p:ext uri="{BB962C8B-B14F-4D97-AF65-F5344CB8AC3E}">
        <p14:creationId xmlns:p14="http://schemas.microsoft.com/office/powerpoint/2010/main" val="8150361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67. Considering the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The decision-maker cannot draw an inference about responsibility solely because a party or witness is absent.</a:t>
            </a:r>
          </a:p>
          <a:p>
            <a:pPr marL="0" indent="0">
              <a:buNone/>
            </a:pPr>
            <a:r>
              <a:rPr lang="en-US" dirty="0"/>
              <a:t>Nor can a decision-maker draw an inference about responsibility solely because a party or witness refuses to answer a specific question.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67</a:t>
            </a:fld>
            <a:endParaRPr lang="en-US"/>
          </a:p>
        </p:txBody>
      </p:sp>
    </p:spTree>
    <p:extLst>
      <p:ext uri="{BB962C8B-B14F-4D97-AF65-F5344CB8AC3E}">
        <p14:creationId xmlns:p14="http://schemas.microsoft.com/office/powerpoint/2010/main" val="31943536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68. Considering the Evidence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Apply facts to the definitions and explain why each element of each charge is met or not met by a preponderance of the evidence, citing the facts for each. </a:t>
            </a:r>
          </a:p>
          <a:p>
            <a:pPr marL="0" indent="0">
              <a:buNone/>
            </a:pPr>
            <a:r>
              <a:rPr lang="en-US" dirty="0"/>
              <a:t>To do this, you may need to assign weight to the evidence and/or determine credibility of parties or witnesses.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68</a:t>
            </a:fld>
            <a:endParaRPr lang="en-US"/>
          </a:p>
        </p:txBody>
      </p:sp>
    </p:spTree>
    <p:extLst>
      <p:ext uri="{BB962C8B-B14F-4D97-AF65-F5344CB8AC3E}">
        <p14:creationId xmlns:p14="http://schemas.microsoft.com/office/powerpoint/2010/main" val="27751011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69. Weighing the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Evidence can be relevant, but that does not mean you must rely on it.</a:t>
            </a:r>
          </a:p>
          <a:p>
            <a:pPr marL="0" indent="0">
              <a:buNone/>
            </a:pPr>
            <a:r>
              <a:rPr lang="en-US" dirty="0"/>
              <a:t>What factors make evidence reliable?</a:t>
            </a:r>
          </a:p>
          <a:p>
            <a:r>
              <a:rPr lang="en-US" dirty="0"/>
              <a:t>Consistency with other evidence.</a:t>
            </a:r>
          </a:p>
          <a:p>
            <a:r>
              <a:rPr lang="en-US" dirty="0"/>
              <a:t>Supporting documents, electronic evidence, or physical evidence.</a:t>
            </a:r>
          </a:p>
          <a:p>
            <a:r>
              <a:rPr lang="en-US" dirty="0"/>
              <a:t>Information from eyewitness (consider potential biases).</a:t>
            </a:r>
          </a:p>
          <a:p>
            <a:r>
              <a:rPr lang="en-US" dirty="0"/>
              <a:t>Circumstantial evidence.</a:t>
            </a:r>
          </a:p>
          <a:p>
            <a:r>
              <a:rPr lang="en-US" dirty="0"/>
              <a:t>Is the evidence conveying a fact or an opinion?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69</a:t>
            </a:fld>
            <a:endParaRPr lang="en-US"/>
          </a:p>
        </p:txBody>
      </p:sp>
    </p:spTree>
    <p:extLst>
      <p:ext uri="{BB962C8B-B14F-4D97-AF65-F5344CB8AC3E}">
        <p14:creationId xmlns:p14="http://schemas.microsoft.com/office/powerpoint/2010/main" val="2600931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Jurisdiction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Title IX (TIX) and the U of N Sexual Misconduct Procedures set forth jurisdictional limits.</a:t>
            </a:r>
          </a:p>
          <a:p>
            <a:r>
              <a:rPr lang="en-US" dirty="0"/>
              <a:t>TIX jurisdiction is slightly narrower than UN procedures’ jurisdiction.</a:t>
            </a:r>
          </a:p>
          <a:p>
            <a:r>
              <a:rPr lang="en-US" dirty="0"/>
              <a:t>Process is the same under both TIX and UN, so focus here is on UN procedures.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a:t>
            </a:fld>
            <a:endParaRPr lang="en-US"/>
          </a:p>
        </p:txBody>
      </p:sp>
    </p:spTree>
    <p:extLst>
      <p:ext uri="{BB962C8B-B14F-4D97-AF65-F5344CB8AC3E}">
        <p14:creationId xmlns:p14="http://schemas.microsoft.com/office/powerpoint/2010/main" val="39506082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70. Determining Credibility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20000"/>
          </a:bodyPr>
          <a:lstStyle/>
          <a:p>
            <a:pPr marL="0" indent="0">
              <a:buNone/>
            </a:pPr>
            <a:r>
              <a:rPr lang="en-US" dirty="0"/>
              <a:t>Decision-makers must determine who / what to believe.</a:t>
            </a:r>
          </a:p>
          <a:p>
            <a:pPr marL="0" indent="0">
              <a:buNone/>
            </a:pPr>
            <a:r>
              <a:rPr lang="en-US" dirty="0"/>
              <a:t>Credibility must not be based on party’s status as a Complainant, Respondent, or witness.</a:t>
            </a:r>
          </a:p>
          <a:p>
            <a:pPr marL="0" indent="0">
              <a:buNone/>
            </a:pPr>
            <a:r>
              <a:rPr lang="en-US" dirty="0"/>
              <a:t>Consider:</a:t>
            </a:r>
          </a:p>
          <a:p>
            <a:r>
              <a:rPr lang="en-US" dirty="0"/>
              <a:t>Does this information make sense?</a:t>
            </a:r>
          </a:p>
          <a:p>
            <a:r>
              <a:rPr lang="en-US" dirty="0"/>
              <a:t>Does this person (or the creator of this document) have a bias?</a:t>
            </a:r>
          </a:p>
          <a:p>
            <a:r>
              <a:rPr lang="en-US" dirty="0"/>
              <a:t>Is this information consistent with other evidence/testimony?</a:t>
            </a:r>
          </a:p>
          <a:p>
            <a:r>
              <a:rPr lang="en-US" dirty="0"/>
              <a:t>Although credibility is for the Board to determine, you can ask the investigator the foregoing questions.</a:t>
            </a:r>
          </a:p>
          <a:p>
            <a:r>
              <a:rPr lang="en-US" dirty="0"/>
              <a:t>Being a polished speaker or skilled presenter should be separated from believability.</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70</a:t>
            </a:fld>
            <a:endParaRPr lang="en-US"/>
          </a:p>
        </p:txBody>
      </p:sp>
    </p:spTree>
    <p:extLst>
      <p:ext uri="{BB962C8B-B14F-4D97-AF65-F5344CB8AC3E}">
        <p14:creationId xmlns:p14="http://schemas.microsoft.com/office/powerpoint/2010/main" val="352611615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71. Deliberations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a:xfrm>
            <a:off x="668055" y="1790701"/>
            <a:ext cx="7924800" cy="4381499"/>
          </a:xfrm>
        </p:spPr>
        <p:txBody>
          <a:bodyPr>
            <a:normAutofit/>
          </a:bodyPr>
          <a:lstStyle/>
          <a:p>
            <a:pPr marL="0" indent="0">
              <a:buNone/>
            </a:pPr>
            <a:r>
              <a:rPr lang="en-US" dirty="0"/>
              <a:t>Decision must be: </a:t>
            </a:r>
          </a:p>
          <a:p>
            <a:r>
              <a:rPr lang="en-US" dirty="0"/>
              <a:t>impartial, </a:t>
            </a:r>
          </a:p>
          <a:p>
            <a:r>
              <a:rPr lang="en-US" dirty="0"/>
              <a:t>based on policy, </a:t>
            </a:r>
          </a:p>
          <a:p>
            <a:r>
              <a:rPr lang="en-US" dirty="0"/>
              <a:t>made in good faith (not biased)</a:t>
            </a:r>
          </a:p>
          <a:p>
            <a:r>
              <a:rPr lang="en-US" dirty="0"/>
              <a:t>based on the evidence</a:t>
            </a:r>
          </a:p>
          <a:p>
            <a:pPr marL="0" indent="0">
              <a:buNone/>
            </a:pPr>
            <a:r>
              <a:rPr lang="en-US" dirty="0"/>
              <a:t>Decision cannot be arbitrary or capricious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71</a:t>
            </a:fld>
            <a:endParaRPr lang="en-US"/>
          </a:p>
        </p:txBody>
      </p:sp>
    </p:spTree>
    <p:extLst>
      <p:ext uri="{BB962C8B-B14F-4D97-AF65-F5344CB8AC3E}">
        <p14:creationId xmlns:p14="http://schemas.microsoft.com/office/powerpoint/2010/main" val="16188655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72. Deliberations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a:bodyPr>
          <a:lstStyle/>
          <a:p>
            <a:pPr marL="0" indent="0">
              <a:buNone/>
            </a:pPr>
            <a:r>
              <a:rPr lang="en-US" dirty="0"/>
              <a:t>Remember that you will need to provide a detailed explanation of your decision that includes references to evidence that shows that each element of the charge is either established or not established by the preponderance of the evidence.</a:t>
            </a:r>
          </a:p>
          <a:p>
            <a:pPr marL="0" indent="0">
              <a:buNone/>
            </a:pPr>
            <a:r>
              <a:rPr lang="en-US" dirty="0"/>
              <a:t>Assess the credibility and weight of the evidence to determine if standard of proof is met.</a:t>
            </a:r>
          </a:p>
          <a:p>
            <a:pPr marL="0" indent="0">
              <a:buNone/>
            </a:pPr>
            <a:r>
              <a:rPr lang="en-US" dirty="0"/>
              <a:t>Focus on the question of responsibility first; focus on outcomes/supportive measures/sanctions after determining responsibility.</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72</a:t>
            </a:fld>
            <a:endParaRPr lang="en-US"/>
          </a:p>
        </p:txBody>
      </p:sp>
    </p:spTree>
    <p:extLst>
      <p:ext uri="{BB962C8B-B14F-4D97-AF65-F5344CB8AC3E}">
        <p14:creationId xmlns:p14="http://schemas.microsoft.com/office/powerpoint/2010/main" val="25172700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73. Deliberations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Do not consider outside information: only base your decision on the evidence in the investigation report and/or presented in the hearing.</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73</a:t>
            </a:fld>
            <a:endParaRPr lang="en-US"/>
          </a:p>
        </p:txBody>
      </p:sp>
    </p:spTree>
    <p:extLst>
      <p:ext uri="{BB962C8B-B14F-4D97-AF65-F5344CB8AC3E}">
        <p14:creationId xmlns:p14="http://schemas.microsoft.com/office/powerpoint/2010/main" val="30696103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74. Deliberations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Only decision-makers can participate in the deliberations.</a:t>
            </a:r>
          </a:p>
          <a:p>
            <a:pPr marL="0" indent="0">
              <a:buNone/>
            </a:pPr>
            <a:r>
              <a:rPr lang="en-US" dirty="0"/>
              <a:t>Chair must ensure that all Board members’ voices are heard. Power imbalances should be equalized (e.g., student voices should not count any less than employee voices).</a:t>
            </a:r>
          </a:p>
          <a:p>
            <a:pPr marL="0" indent="0">
              <a:buNone/>
            </a:pPr>
            <a:r>
              <a:rPr lang="en-US" dirty="0"/>
              <a:t>Chair may take notes; if other members have notes, turn them in to the Student Conduct or Title IX office. </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74</a:t>
            </a:fld>
            <a:endParaRPr lang="en-US"/>
          </a:p>
        </p:txBody>
      </p:sp>
    </p:spTree>
    <p:extLst>
      <p:ext uri="{BB962C8B-B14F-4D97-AF65-F5344CB8AC3E}">
        <p14:creationId xmlns:p14="http://schemas.microsoft.com/office/powerpoint/2010/main" val="14243334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75. Sanctioning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If the Respondent is deemed not responsible, there is no deliberation of sanctions. Move on to drafting the decision.</a:t>
            </a:r>
          </a:p>
          <a:p>
            <a:pPr marL="0" indent="0">
              <a:buNone/>
            </a:pPr>
            <a:r>
              <a:rPr lang="en-US" dirty="0"/>
              <a:t>If the Respondent is deemed responsible, request from the Hearing Facilitator any impact statements that the parties may have submitted.</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75</a:t>
            </a:fld>
            <a:endParaRPr lang="en-US"/>
          </a:p>
        </p:txBody>
      </p:sp>
    </p:spTree>
    <p:extLst>
      <p:ext uri="{BB962C8B-B14F-4D97-AF65-F5344CB8AC3E}">
        <p14:creationId xmlns:p14="http://schemas.microsoft.com/office/powerpoint/2010/main" val="37396474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76. Sanctioning Principles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The University must take reasonable actions to stop the conduct that violates policy.</a:t>
            </a:r>
          </a:p>
          <a:p>
            <a:r>
              <a:rPr lang="en-US" dirty="0"/>
              <a:t>The University must take reasonable actions to prevent the recurrence of the discriminatory conduct.</a:t>
            </a:r>
          </a:p>
          <a:p>
            <a:r>
              <a:rPr lang="en-US" dirty="0"/>
              <a:t>The University must strive to provide remedies to restore the Complainant to the position they were in before the misconduct occurred.</a:t>
            </a:r>
          </a:p>
          <a:p>
            <a:r>
              <a:rPr lang="en-US" dirty="0"/>
              <a:t>The sanction should be proportional to the seriousness of the misconduct.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76</a:t>
            </a:fld>
            <a:endParaRPr lang="en-US"/>
          </a:p>
        </p:txBody>
      </p:sp>
    </p:spTree>
    <p:extLst>
      <p:ext uri="{BB962C8B-B14F-4D97-AF65-F5344CB8AC3E}">
        <p14:creationId xmlns:p14="http://schemas.microsoft.com/office/powerpoint/2010/main" val="9679609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77. Sanctioning Factors (Students)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62500" lnSpcReduction="20000"/>
          </a:bodyPr>
          <a:lstStyle/>
          <a:p>
            <a:r>
              <a:rPr lang="en-US" dirty="0"/>
              <a:t>Nature and severity of the misconduct.</a:t>
            </a:r>
          </a:p>
          <a:p>
            <a:pPr lvl="1"/>
            <a:r>
              <a:rPr lang="en-US" dirty="0"/>
              <a:t>NOTE: The sanction should NOT be reduced because the question of responsibility is close. If the Respondent is found responsible for severe misconduct, do not lessen the sanction because the proof is not overwhelming. If there is a violation, sanction accordingly.</a:t>
            </a:r>
          </a:p>
          <a:p>
            <a:r>
              <a:rPr lang="en-US" dirty="0"/>
              <a:t>Harm that the conduct caused or might have caused (impact statements available after finding of responsibility).</a:t>
            </a:r>
          </a:p>
          <a:p>
            <a:r>
              <a:rPr lang="en-US" dirty="0"/>
              <a:t>Student’s academic progress or experience.</a:t>
            </a:r>
          </a:p>
          <a:p>
            <a:r>
              <a:rPr lang="en-US" dirty="0"/>
              <a:t>Acceptance of responsibility.</a:t>
            </a:r>
          </a:p>
          <a:p>
            <a:r>
              <a:rPr lang="en-US" dirty="0"/>
              <a:t>Efforts to conceal or avoid responsibility.</a:t>
            </a:r>
          </a:p>
          <a:p>
            <a:r>
              <a:rPr lang="en-US" dirty="0"/>
              <a:t>Explanations for the conduct.</a:t>
            </a:r>
          </a:p>
          <a:p>
            <a:r>
              <a:rPr lang="en-US" dirty="0"/>
              <a:t>Respondent’s disciplinary history (available only after finding of responsibility).</a:t>
            </a:r>
          </a:p>
          <a:p>
            <a:r>
              <a:rPr lang="en-US" dirty="0"/>
              <a:t>The interests of the University and whether other sanctions outside this process have been imposed.</a:t>
            </a:r>
          </a:p>
          <a:p>
            <a:r>
              <a:rPr lang="en-US" dirty="0"/>
              <a:t>Any other relevant information.</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77</a:t>
            </a:fld>
            <a:endParaRPr lang="en-US"/>
          </a:p>
        </p:txBody>
      </p:sp>
    </p:spTree>
    <p:extLst>
      <p:ext uri="{BB962C8B-B14F-4D97-AF65-F5344CB8AC3E}">
        <p14:creationId xmlns:p14="http://schemas.microsoft.com/office/powerpoint/2010/main" val="42869500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78. Sanctioning Options (Students)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40000" lnSpcReduction="20000"/>
          </a:bodyPr>
          <a:lstStyle/>
          <a:p>
            <a:pPr marL="0" indent="0">
              <a:buNone/>
            </a:pPr>
            <a:r>
              <a:rPr lang="en-US" dirty="0"/>
              <a:t>Options may include one or more of the following:</a:t>
            </a:r>
          </a:p>
          <a:p>
            <a:pPr marL="514350" indent="-514350">
              <a:buFont typeface="+mj-lt"/>
              <a:buAutoNum type="arabicPeriod"/>
            </a:pPr>
            <a:r>
              <a:rPr lang="en-US" dirty="0"/>
              <a:t>Written warning</a:t>
            </a:r>
          </a:p>
          <a:p>
            <a:pPr marL="514350" indent="-514350">
              <a:buFont typeface="+mj-lt"/>
              <a:buAutoNum type="arabicPeriod"/>
            </a:pPr>
            <a:r>
              <a:rPr lang="en-US" dirty="0"/>
              <a:t>Probation for a specified period of time</a:t>
            </a:r>
          </a:p>
          <a:p>
            <a:pPr marL="514350" indent="-514350">
              <a:buFont typeface="+mj-lt"/>
              <a:buAutoNum type="arabicPeriod"/>
            </a:pPr>
            <a:r>
              <a:rPr lang="en-US" dirty="0"/>
              <a:t>Expulsion from university housing</a:t>
            </a:r>
          </a:p>
          <a:p>
            <a:pPr marL="514350" indent="-514350">
              <a:buFont typeface="+mj-lt"/>
              <a:buAutoNum type="arabicPeriod"/>
            </a:pPr>
            <a:r>
              <a:rPr lang="en-US" dirty="0"/>
              <a:t>Suspension from university housing</a:t>
            </a:r>
          </a:p>
          <a:p>
            <a:pPr marL="514350" indent="-514350">
              <a:buFont typeface="+mj-lt"/>
              <a:buAutoNum type="arabicPeriod"/>
            </a:pPr>
            <a:r>
              <a:rPr lang="en-US" dirty="0"/>
              <a:t>Mandatory relocation</a:t>
            </a:r>
          </a:p>
          <a:p>
            <a:pPr marL="514350" indent="-514350">
              <a:buFont typeface="+mj-lt"/>
              <a:buAutoNum type="arabicPeriod"/>
            </a:pPr>
            <a:r>
              <a:rPr lang="en-US" dirty="0"/>
              <a:t>Loss of privileges for a specified period of time</a:t>
            </a:r>
          </a:p>
          <a:p>
            <a:pPr marL="514350" indent="-514350">
              <a:buFont typeface="+mj-lt"/>
              <a:buAutoNum type="arabicPeriod"/>
            </a:pPr>
            <a:r>
              <a:rPr lang="en-US" dirty="0"/>
              <a:t>Restitution</a:t>
            </a:r>
          </a:p>
          <a:p>
            <a:pPr marL="514350" indent="-514350">
              <a:buFont typeface="+mj-lt"/>
              <a:buAutoNum type="arabicPeriod"/>
            </a:pPr>
            <a:r>
              <a:rPr lang="en-US" dirty="0"/>
              <a:t>Performance of service to the university community</a:t>
            </a:r>
          </a:p>
          <a:p>
            <a:pPr marL="514350" indent="-514350">
              <a:buFont typeface="+mj-lt"/>
              <a:buAutoNum type="arabicPeriod"/>
            </a:pPr>
            <a:r>
              <a:rPr lang="en-US" dirty="0"/>
              <a:t>Completion of educational programs, assignments, or behavioral evaluations reasonably related to the violation</a:t>
            </a:r>
          </a:p>
          <a:p>
            <a:pPr marL="514350" indent="-514350">
              <a:buFont typeface="+mj-lt"/>
              <a:buAutoNum type="arabicPeriod"/>
            </a:pPr>
            <a:r>
              <a:rPr lang="en-US" dirty="0"/>
              <a:t>Employment restrictions</a:t>
            </a:r>
          </a:p>
          <a:p>
            <a:pPr marL="514350" indent="-514350">
              <a:buFont typeface="+mj-lt"/>
              <a:buAutoNum type="arabicPeriod"/>
            </a:pPr>
            <a:r>
              <a:rPr lang="en-US" dirty="0"/>
              <a:t>Revocation of admission and/or degree</a:t>
            </a:r>
          </a:p>
          <a:p>
            <a:pPr marL="514350" indent="-514350">
              <a:buFont typeface="+mj-lt"/>
              <a:buAutoNum type="arabicPeriod"/>
            </a:pPr>
            <a:r>
              <a:rPr lang="en-US" dirty="0"/>
              <a:t>Withholding of degree</a:t>
            </a:r>
          </a:p>
          <a:p>
            <a:pPr marL="514350" indent="-514350">
              <a:buFont typeface="+mj-lt"/>
              <a:buAutoNum type="arabicPeriod"/>
            </a:pPr>
            <a:r>
              <a:rPr lang="en-US" dirty="0"/>
              <a:t>No contact</a:t>
            </a:r>
          </a:p>
          <a:p>
            <a:pPr marL="514350" indent="-514350">
              <a:buFont typeface="+mj-lt"/>
              <a:buAutoNum type="arabicPeriod"/>
            </a:pPr>
            <a:r>
              <a:rPr lang="en-US" dirty="0"/>
              <a:t>Loss of status as a Recognized Student Organization</a:t>
            </a:r>
          </a:p>
          <a:p>
            <a:pPr marL="514350" indent="-514350">
              <a:buFont typeface="+mj-lt"/>
              <a:buAutoNum type="arabicPeriod"/>
            </a:pPr>
            <a:r>
              <a:rPr lang="en-US" dirty="0"/>
              <a:t>Suspension for a specified period</a:t>
            </a:r>
          </a:p>
          <a:p>
            <a:pPr marL="514350" indent="-514350">
              <a:buFont typeface="+mj-lt"/>
              <a:buAutoNum type="arabicPeriod"/>
            </a:pPr>
            <a:r>
              <a:rPr lang="en-US" dirty="0"/>
              <a:t>Expulsion</a:t>
            </a:r>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78</a:t>
            </a:fld>
            <a:endParaRPr lang="en-US"/>
          </a:p>
        </p:txBody>
      </p:sp>
    </p:spTree>
    <p:extLst>
      <p:ext uri="{BB962C8B-B14F-4D97-AF65-F5344CB8AC3E}">
        <p14:creationId xmlns:p14="http://schemas.microsoft.com/office/powerpoint/2010/main" val="36044622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79. Sanctioning Factors (Employees)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62500" lnSpcReduction="20000"/>
          </a:bodyPr>
          <a:lstStyle/>
          <a:p>
            <a:r>
              <a:rPr lang="en-US" dirty="0"/>
              <a:t>Severity, persistence, or pervasiveness of the prohibited conduct.</a:t>
            </a:r>
          </a:p>
          <a:p>
            <a:pPr lvl="1"/>
            <a:r>
              <a:rPr lang="en-US" dirty="0"/>
              <a:t>NOTE: The sanction should NOT be reduced because the question of responsibility is close. If the Respondent is found responsible for severe misconduct, do not lessen the sanction because the proof is not overwhelming. If there is a violation, sanction accordingly.</a:t>
            </a:r>
          </a:p>
          <a:p>
            <a:r>
              <a:rPr lang="en-US" dirty="0"/>
              <a:t>Nature of the prohibited conduct.</a:t>
            </a:r>
          </a:p>
          <a:p>
            <a:r>
              <a:rPr lang="en-US" dirty="0"/>
              <a:t>Whether the prohibited conduct threatened physical safety.</a:t>
            </a:r>
          </a:p>
          <a:p>
            <a:r>
              <a:rPr lang="en-US" dirty="0"/>
              <a:t>Any incidents of prior misconduct by a Respondent, including disciplinary history, at the University or elsewhere (available after finding of responsibility)</a:t>
            </a:r>
          </a:p>
          <a:p>
            <a:r>
              <a:rPr lang="en-US" dirty="0"/>
              <a:t>Impact of the prohibited conduct on other members of the University community (impact statements available after finding of responsibility)</a:t>
            </a:r>
          </a:p>
          <a:p>
            <a:r>
              <a:rPr lang="en-US" dirty="0"/>
              <a:t>Assessment of Respondent’s potential for development, including acceptance of responsibility.</a:t>
            </a:r>
          </a:p>
          <a:p>
            <a:r>
              <a:rPr lang="en-US" dirty="0"/>
              <a:t>Maintenance of safe, nondiscriminatory, and respectful work and learning environment.</a:t>
            </a:r>
          </a:p>
          <a:p>
            <a:r>
              <a:rPr lang="en-US" dirty="0"/>
              <a:t>Any other mitigating, aggravating, or compelling factors.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79</a:t>
            </a:fld>
            <a:endParaRPr lang="en-US"/>
          </a:p>
        </p:txBody>
      </p:sp>
    </p:spTree>
    <p:extLst>
      <p:ext uri="{BB962C8B-B14F-4D97-AF65-F5344CB8AC3E}">
        <p14:creationId xmlns:p14="http://schemas.microsoft.com/office/powerpoint/2010/main" val="3049900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Jurisdiction Under UN Procedures (EM 38 - Students)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Procedures apply to alleged sexual misconduct that occurs in the university’s education program or activity.</a:t>
            </a:r>
          </a:p>
          <a:p>
            <a:r>
              <a:rPr lang="en-US" dirty="0"/>
              <a:t>On-Campus Conduct</a:t>
            </a:r>
          </a:p>
          <a:p>
            <a:r>
              <a:rPr lang="en-US" dirty="0"/>
              <a:t>Off-Campus Conduct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a:t>
            </a:fld>
            <a:endParaRPr lang="en-US"/>
          </a:p>
        </p:txBody>
      </p:sp>
    </p:spTree>
    <p:extLst>
      <p:ext uri="{BB962C8B-B14F-4D97-AF65-F5344CB8AC3E}">
        <p14:creationId xmlns:p14="http://schemas.microsoft.com/office/powerpoint/2010/main" val="420398976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80. Sanctioning Options (Employees)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47500" lnSpcReduction="20000"/>
          </a:bodyPr>
          <a:lstStyle/>
          <a:p>
            <a:pPr marL="0" indent="0">
              <a:buNone/>
            </a:pPr>
            <a:r>
              <a:rPr lang="en-US" dirty="0"/>
              <a:t>Possible options include one or more of the following:</a:t>
            </a:r>
          </a:p>
          <a:p>
            <a:pPr marL="514350" indent="-514350">
              <a:buFont typeface="+mj-lt"/>
              <a:buAutoNum type="arabicPeriod"/>
            </a:pPr>
            <a:r>
              <a:rPr lang="en-US" dirty="0"/>
              <a:t>Coaching or education</a:t>
            </a:r>
          </a:p>
          <a:p>
            <a:pPr marL="514350" indent="-514350">
              <a:buFont typeface="+mj-lt"/>
              <a:buAutoNum type="arabicPeriod"/>
            </a:pPr>
            <a:r>
              <a:rPr lang="en-US" dirty="0"/>
              <a:t>Mentoring </a:t>
            </a:r>
          </a:p>
          <a:p>
            <a:pPr marL="514350" indent="-514350">
              <a:buFont typeface="+mj-lt"/>
              <a:buAutoNum type="arabicPeriod"/>
            </a:pPr>
            <a:r>
              <a:rPr lang="en-US" dirty="0"/>
              <a:t>Verbal warning</a:t>
            </a:r>
          </a:p>
          <a:p>
            <a:pPr marL="514350" indent="-514350">
              <a:buFont typeface="+mj-lt"/>
              <a:buAutoNum type="arabicPeriod"/>
            </a:pPr>
            <a:r>
              <a:rPr lang="en-US" dirty="0"/>
              <a:t>Written warning</a:t>
            </a:r>
          </a:p>
          <a:p>
            <a:pPr marL="514350" indent="-514350">
              <a:buFont typeface="+mj-lt"/>
              <a:buAutoNum type="arabicPeriod"/>
            </a:pPr>
            <a:r>
              <a:rPr lang="en-US" dirty="0"/>
              <a:t>Changes to work duties or location </a:t>
            </a:r>
          </a:p>
          <a:p>
            <a:pPr marL="514350" indent="-514350">
              <a:buFont typeface="+mj-lt"/>
              <a:buAutoNum type="arabicPeriod"/>
            </a:pPr>
            <a:r>
              <a:rPr lang="en-US" dirty="0"/>
              <a:t>Probation or transfer of position</a:t>
            </a:r>
          </a:p>
          <a:p>
            <a:pPr marL="514350" indent="-514350">
              <a:buFont typeface="+mj-lt"/>
              <a:buAutoNum type="arabicPeriod"/>
            </a:pPr>
            <a:r>
              <a:rPr lang="en-US" dirty="0"/>
              <a:t>Completion of mandatory conditions</a:t>
            </a:r>
          </a:p>
          <a:p>
            <a:pPr marL="514350" indent="-514350">
              <a:buFont typeface="+mj-lt"/>
              <a:buAutoNum type="arabicPeriod"/>
            </a:pPr>
            <a:r>
              <a:rPr lang="en-US" dirty="0"/>
              <a:t>Suspension without pay</a:t>
            </a:r>
          </a:p>
          <a:p>
            <a:pPr marL="514350" indent="-514350">
              <a:buFont typeface="+mj-lt"/>
              <a:buAutoNum type="arabicPeriod"/>
            </a:pPr>
            <a:r>
              <a:rPr lang="en-US" dirty="0"/>
              <a:t>Nonrenewal or non-reappointment</a:t>
            </a:r>
          </a:p>
          <a:p>
            <a:pPr marL="514350" indent="-514350">
              <a:buFont typeface="+mj-lt"/>
              <a:buAutoNum type="arabicPeriod"/>
            </a:pPr>
            <a:r>
              <a:rPr lang="en-US" dirty="0"/>
              <a:t>Loss of rank or position </a:t>
            </a:r>
          </a:p>
          <a:p>
            <a:pPr marL="514350" indent="-514350">
              <a:buFont typeface="+mj-lt"/>
              <a:buAutoNum type="arabicPeriod"/>
            </a:pPr>
            <a:r>
              <a:rPr lang="en-US" dirty="0"/>
              <a:t>Denial of salary increase</a:t>
            </a:r>
          </a:p>
          <a:p>
            <a:pPr marL="514350" indent="-514350">
              <a:buFont typeface="+mj-lt"/>
              <a:buAutoNum type="arabicPeriod"/>
            </a:pPr>
            <a:r>
              <a:rPr lang="en-US" dirty="0"/>
              <a:t>Activity termination </a:t>
            </a:r>
          </a:p>
          <a:p>
            <a:pPr marL="514350" indent="-514350">
              <a:buFont typeface="+mj-lt"/>
              <a:buAutoNum type="arabicPeriod"/>
            </a:pPr>
            <a:r>
              <a:rPr lang="en-US" dirty="0"/>
              <a:t>Demotion in rank or pay</a:t>
            </a:r>
          </a:p>
          <a:p>
            <a:pPr marL="514350" indent="-514350">
              <a:buFont typeface="+mj-lt"/>
              <a:buAutoNum type="arabicPeriod"/>
            </a:pPr>
            <a:r>
              <a:rPr lang="en-US" dirty="0"/>
              <a:t>Termination of employment</a:t>
            </a:r>
          </a:p>
          <a:p>
            <a:pPr marL="514350" indent="-514350">
              <a:buFont typeface="+mj-lt"/>
              <a:buAutoNum type="arabicPeriod"/>
            </a:pPr>
            <a:r>
              <a:rPr lang="en-US" dirty="0"/>
              <a:t>Ban on University re-employment</a:t>
            </a:r>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80</a:t>
            </a:fld>
            <a:endParaRPr lang="en-US"/>
          </a:p>
        </p:txBody>
      </p:sp>
    </p:spTree>
    <p:extLst>
      <p:ext uri="{BB962C8B-B14F-4D97-AF65-F5344CB8AC3E}">
        <p14:creationId xmlns:p14="http://schemas.microsoft.com/office/powerpoint/2010/main" val="410306182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81. Remedies for Complainants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University must provide remedies to Complainant when a finding of responsibility for sexual misconduct is made against a respondent.</a:t>
            </a:r>
          </a:p>
          <a:p>
            <a:pPr marL="0" indent="0">
              <a:buNone/>
            </a:pPr>
            <a:r>
              <a:rPr lang="en-US" dirty="0"/>
              <a:t>Remedies are designed to restore or preserve equal access to the University’s education program or activity.</a:t>
            </a:r>
          </a:p>
          <a:p>
            <a:pPr marL="0" indent="0">
              <a:buNone/>
            </a:pPr>
            <a:r>
              <a:rPr lang="en-US" dirty="0"/>
              <a:t>Remedies can include supportive measures already being provided to the Complainant.</a:t>
            </a:r>
          </a:p>
          <a:p>
            <a:pPr marL="0" indent="0">
              <a:buNone/>
            </a:pPr>
            <a:r>
              <a:rPr lang="en-US" dirty="0"/>
              <a:t>At this stage, remedies can be disciplinary, punitive, or burdensome on Respondent.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81</a:t>
            </a:fld>
            <a:endParaRPr lang="en-US"/>
          </a:p>
        </p:txBody>
      </p:sp>
    </p:spTree>
    <p:extLst>
      <p:ext uri="{BB962C8B-B14F-4D97-AF65-F5344CB8AC3E}">
        <p14:creationId xmlns:p14="http://schemas.microsoft.com/office/powerpoint/2010/main" val="3946121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a:t>82. Examples </a:t>
            </a:r>
            <a:r>
              <a:rPr lang="en-US" dirty="0"/>
              <a:t>of Supportive Measures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47500" lnSpcReduction="20000"/>
          </a:bodyPr>
          <a:lstStyle/>
          <a:p>
            <a:pPr marL="514350" indent="-514350">
              <a:buFont typeface="+mj-lt"/>
              <a:buAutoNum type="arabicPeriod"/>
            </a:pPr>
            <a:r>
              <a:rPr lang="en-US" dirty="0"/>
              <a:t>Transfer or reassignment of living space within University residence halls.</a:t>
            </a:r>
          </a:p>
          <a:p>
            <a:pPr marL="514350" indent="-514350">
              <a:buFont typeface="+mj-lt"/>
              <a:buAutoNum type="arabicPeriod"/>
            </a:pPr>
            <a:r>
              <a:rPr lang="en-US" dirty="0"/>
              <a:t>Assistance from University in completing relocation if transferred or reassigned.</a:t>
            </a:r>
          </a:p>
          <a:p>
            <a:pPr marL="514350" indent="-514350">
              <a:buFont typeface="+mj-lt"/>
              <a:buAutoNum type="arabicPeriod"/>
            </a:pPr>
            <a:r>
              <a:rPr lang="en-US" dirty="0"/>
              <a:t>Mutual restrictions on contact between the parties.</a:t>
            </a:r>
          </a:p>
          <a:p>
            <a:pPr marL="514350" indent="-514350">
              <a:buFont typeface="+mj-lt"/>
              <a:buAutoNum type="arabicPeriod"/>
            </a:pPr>
            <a:r>
              <a:rPr lang="en-US" dirty="0"/>
              <a:t>Cancelling a university housing contract and/or adjusting a student account balance for a refund.</a:t>
            </a:r>
          </a:p>
          <a:p>
            <a:pPr marL="514350" indent="-514350">
              <a:buFont typeface="+mj-lt"/>
              <a:buAutoNum type="arabicPeriod"/>
            </a:pPr>
            <a:r>
              <a:rPr lang="en-US" dirty="0"/>
              <a:t>Coordinating a course-related adjustment (excused absences, flexible attendance, revised deadlines, reschedules, substitutions).</a:t>
            </a:r>
          </a:p>
          <a:p>
            <a:pPr marL="514350" indent="-514350">
              <a:buFont typeface="+mj-lt"/>
              <a:buAutoNum type="arabicPeriod"/>
            </a:pPr>
            <a:r>
              <a:rPr lang="en-US" dirty="0"/>
              <a:t>Endorsing or authorizing a grade change (incomplete, P/NP).</a:t>
            </a:r>
          </a:p>
          <a:p>
            <a:pPr marL="514350" indent="-514350">
              <a:buFont typeface="+mj-lt"/>
              <a:buAutoNum type="arabicPeriod"/>
            </a:pPr>
            <a:r>
              <a:rPr lang="en-US" dirty="0"/>
              <a:t>Transferring between class sections.</a:t>
            </a:r>
          </a:p>
          <a:p>
            <a:pPr marL="514350" indent="-514350">
              <a:buFont typeface="+mj-lt"/>
              <a:buAutoNum type="arabicPeriod"/>
            </a:pPr>
            <a:r>
              <a:rPr lang="en-US" dirty="0"/>
              <a:t>Endorsing or authorizing a withdrawal after a deadline has passed, with or without a refund of tuition and fees.</a:t>
            </a:r>
          </a:p>
          <a:p>
            <a:pPr marL="514350" indent="-514350">
              <a:buFont typeface="+mj-lt"/>
              <a:buAutoNum type="arabicPeriod"/>
            </a:pPr>
            <a:r>
              <a:rPr lang="en-US" dirty="0"/>
              <a:t>Alternative course completion options.</a:t>
            </a:r>
          </a:p>
          <a:p>
            <a:pPr marL="514350" indent="-514350">
              <a:buFont typeface="+mj-lt"/>
              <a:buAutoNum type="arabicPeriod"/>
            </a:pPr>
            <a:r>
              <a:rPr lang="en-US" dirty="0"/>
              <a:t>Arranging to complete a course or lectures via distance education methods or with the assistance of technology.</a:t>
            </a:r>
          </a:p>
          <a:p>
            <a:pPr marL="514350" indent="-514350">
              <a:buFont typeface="+mj-lt"/>
              <a:buAutoNum type="arabicPeriod"/>
            </a:pPr>
            <a:r>
              <a:rPr lang="en-US" dirty="0"/>
              <a:t>Providing increased security at location or activities (escort, surveillance, monitoring).</a:t>
            </a:r>
          </a:p>
          <a:p>
            <a:pPr marL="514350" indent="-514350">
              <a:buFont typeface="+mj-lt"/>
              <a:buAutoNum type="arabicPeriod"/>
            </a:pPr>
            <a:r>
              <a:rPr lang="en-US" dirty="0"/>
              <a:t>Modifying work schedules, job responsibilities, supervision, or re-assignment to a different work site.</a:t>
            </a:r>
          </a:p>
          <a:p>
            <a:pPr marL="514350" indent="-514350">
              <a:buFont typeface="+mj-lt"/>
              <a:buAutoNum type="arabicPeriod"/>
            </a:pPr>
            <a:r>
              <a:rPr lang="en-US" dirty="0"/>
              <a:t>Counseling at a campus clinic </a:t>
            </a:r>
            <a:r>
              <a:rPr lang="en-US"/>
              <a:t>or center.</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82</a:t>
            </a:fld>
            <a:endParaRPr lang="en-US"/>
          </a:p>
        </p:txBody>
      </p:sp>
    </p:spTree>
    <p:extLst>
      <p:ext uri="{BB962C8B-B14F-4D97-AF65-F5344CB8AC3E}">
        <p14:creationId xmlns:p14="http://schemas.microsoft.com/office/powerpoint/2010/main" val="240674527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83. Decision Drafting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62500" lnSpcReduction="20000"/>
          </a:bodyPr>
          <a:lstStyle/>
          <a:p>
            <a:pPr marL="0" indent="0">
              <a:buNone/>
            </a:pPr>
            <a:r>
              <a:rPr lang="en-US" dirty="0"/>
              <a:t>Requirements of the written decision (due 7 University Days after the hearing):</a:t>
            </a:r>
          </a:p>
          <a:p>
            <a:pPr marL="514350" indent="-514350">
              <a:buFont typeface="+mj-lt"/>
              <a:buAutoNum type="arabicPeriod"/>
            </a:pPr>
            <a:r>
              <a:rPr lang="en-US" dirty="0"/>
              <a:t>Identify the allegations potentially constituting sexual misconduct.</a:t>
            </a:r>
          </a:p>
          <a:p>
            <a:pPr marL="514350" indent="-514350">
              <a:buFont typeface="+mj-lt"/>
              <a:buAutoNum type="arabicPeriod"/>
            </a:pPr>
            <a:r>
              <a:rPr lang="en-US" dirty="0"/>
              <a:t>Describe procedural steps taken from the receipt of the formal complaint through the determination, including notifications to parties, interviews with parties and witnesses, methods used to gather evidence, and hearings held.</a:t>
            </a:r>
          </a:p>
          <a:p>
            <a:pPr marL="514350" indent="-514350">
              <a:buFont typeface="+mj-lt"/>
              <a:buAutoNum type="arabicPeriod"/>
            </a:pPr>
            <a:r>
              <a:rPr lang="en-US" b="1" dirty="0"/>
              <a:t>Findings of fact supporting the determination.</a:t>
            </a:r>
          </a:p>
          <a:p>
            <a:pPr marL="514350" indent="-514350">
              <a:buFont typeface="+mj-lt"/>
              <a:buAutoNum type="arabicPeriod"/>
            </a:pPr>
            <a:r>
              <a:rPr lang="en-US" b="1" dirty="0"/>
              <a:t>Conclusions regarding the application of the University’s Student Code of Conduct to the facts.</a:t>
            </a:r>
          </a:p>
          <a:p>
            <a:pPr marL="514350" indent="-514350">
              <a:buFont typeface="+mj-lt"/>
              <a:buAutoNum type="arabicPeriod"/>
            </a:pPr>
            <a:r>
              <a:rPr lang="en-US" b="1" dirty="0"/>
              <a:t>A statement of, and rationale for, the result as to each allegation, including a determination regarding responsibility, any disciplinary sanctions the Hearing Board imposes on the Respondent, and whether remedies designed to restore or preserve equal access to the University’s education program or activity will be provided by the University to the Complainant.</a:t>
            </a:r>
          </a:p>
          <a:p>
            <a:pPr marL="514350" indent="-514350">
              <a:buFont typeface="+mj-lt"/>
              <a:buAutoNum type="arabicPeriod"/>
            </a:pPr>
            <a:r>
              <a:rPr lang="en-US" dirty="0"/>
              <a:t>The University’s procedures and permissible bases for the Complainant and Respondent to appeal.</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83</a:t>
            </a:fld>
            <a:endParaRPr lang="en-US"/>
          </a:p>
        </p:txBody>
      </p:sp>
    </p:spTree>
    <p:extLst>
      <p:ext uri="{BB962C8B-B14F-4D97-AF65-F5344CB8AC3E}">
        <p14:creationId xmlns:p14="http://schemas.microsoft.com/office/powerpoint/2010/main" val="413599934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84. Decision Drafting (Cont.)</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A template covering standard terms will be provided for the Hearing Board to refer to, but the Hearing Board (led by Chair) will author the written determination. </a:t>
            </a:r>
          </a:p>
          <a:p>
            <a:pPr marL="0" indent="0">
              <a:buNone/>
            </a:pPr>
            <a:r>
              <a:rPr lang="en-US" dirty="0"/>
              <a:t>When finished, return the decision to the Hearing Facilitator. </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84</a:t>
            </a:fld>
            <a:endParaRPr lang="en-US"/>
          </a:p>
        </p:txBody>
      </p:sp>
    </p:spTree>
    <p:extLst>
      <p:ext uri="{BB962C8B-B14F-4D97-AF65-F5344CB8AC3E}">
        <p14:creationId xmlns:p14="http://schemas.microsoft.com/office/powerpoint/2010/main" val="43403758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85. Decision Drafting Tips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Use plain language and an organized format. </a:t>
            </a:r>
          </a:p>
          <a:p>
            <a:pPr marL="0" indent="0">
              <a:buNone/>
            </a:pPr>
            <a:r>
              <a:rPr lang="en-US" dirty="0"/>
              <a:t>Identify not only evidence that supports your findings on each element, but also evidence that detracts from your findings—and explain why you are persuaded to make the finding you did.</a:t>
            </a:r>
          </a:p>
          <a:p>
            <a:pPr marL="0" indent="0">
              <a:buNone/>
            </a:pPr>
            <a:r>
              <a:rPr lang="en-US" dirty="0"/>
              <a:t>Explain the sanctions objectively given the factors provided here. You can obtain information from TIXC about sanctions that have been imposed for violations of the same charges in the past.</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85</a:t>
            </a:fld>
            <a:endParaRPr lang="en-US"/>
          </a:p>
        </p:txBody>
      </p:sp>
    </p:spTree>
    <p:extLst>
      <p:ext uri="{BB962C8B-B14F-4D97-AF65-F5344CB8AC3E}">
        <p14:creationId xmlns:p14="http://schemas.microsoft.com/office/powerpoint/2010/main" val="330526237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86. Plan for Live Training Session</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r>
              <a:rPr lang="en-US" dirty="0"/>
              <a:t>Review simulated investigation report.</a:t>
            </a:r>
          </a:p>
          <a:p>
            <a:r>
              <a:rPr lang="en-US" dirty="0"/>
              <a:t>Meet in small groups to discuss allegations, review the charges, deconstruct the elements of the charge, and plan questions for the hearing.</a:t>
            </a:r>
          </a:p>
          <a:p>
            <a:r>
              <a:rPr lang="en-US" dirty="0"/>
              <a:t>Simulated hearing.</a:t>
            </a:r>
          </a:p>
          <a:p>
            <a:r>
              <a:rPr lang="en-US" dirty="0"/>
              <a:t>Deliberation, decision-making, and sanctioning discussions.</a:t>
            </a:r>
          </a:p>
          <a:p>
            <a:r>
              <a:rPr lang="en-US" dirty="0"/>
              <a:t>Written decision drafting.</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86</a:t>
            </a:fld>
            <a:endParaRPr lang="en-US"/>
          </a:p>
        </p:txBody>
      </p:sp>
    </p:spTree>
    <p:extLst>
      <p:ext uri="{BB962C8B-B14F-4D97-AF65-F5344CB8AC3E}">
        <p14:creationId xmlns:p14="http://schemas.microsoft.com/office/powerpoint/2010/main" val="52764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Jurisdiction Under UN Procedures (EM 39-Employees)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r>
              <a:rPr lang="en-US" dirty="0"/>
              <a:t>Procedures apply to alleged sexual misconduct that occurs in the university’s education program or activity.</a:t>
            </a:r>
          </a:p>
          <a:p>
            <a:pPr marL="0" indent="0">
              <a:buNone/>
            </a:pPr>
            <a:r>
              <a:rPr lang="en-US" dirty="0"/>
              <a:t>AND</a:t>
            </a:r>
          </a:p>
          <a:p>
            <a:r>
              <a:rPr lang="en-US" dirty="0"/>
              <a:t>To misconduct that occurs outside the education program or activity in certain situations:</a:t>
            </a:r>
          </a:p>
          <a:p>
            <a:pPr marL="742950" lvl="1" indent="-514350">
              <a:buFont typeface="+mj-lt"/>
              <a:buAutoNum type="arabicPeriod"/>
            </a:pPr>
            <a:r>
              <a:rPr lang="en-US" dirty="0"/>
              <a:t>To protect health or safety of UN community</a:t>
            </a:r>
          </a:p>
          <a:p>
            <a:pPr marL="742950" lvl="1" indent="-514350">
              <a:buFont typeface="+mj-lt"/>
              <a:buAutoNum type="arabicPeriod"/>
            </a:pPr>
            <a:r>
              <a:rPr lang="en-US" dirty="0"/>
              <a:t>Effects interfere with person’s ability to participate in an education program or activity</a:t>
            </a:r>
          </a:p>
          <a:p>
            <a:pPr marL="742950" lvl="1" indent="-514350">
              <a:buFont typeface="+mj-lt"/>
              <a:buAutoNum type="arabicPeriod"/>
            </a:pPr>
            <a:r>
              <a:rPr lang="en-US" dirty="0"/>
              <a:t>Misconduct is related to employee performance</a:t>
            </a:r>
          </a:p>
          <a:p>
            <a:pPr marL="742950" lvl="1" indent="-514350">
              <a:buFont typeface="+mj-lt"/>
              <a:buAutoNum type="arabicPeriod"/>
            </a:pPr>
            <a:r>
              <a:rPr lang="en-US" dirty="0"/>
              <a:t>Misconduct occurs when faculty or staff member is serving in the role of a university employee</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9</a:t>
            </a:fld>
            <a:endParaRPr lang="en-US"/>
          </a:p>
        </p:txBody>
      </p:sp>
    </p:spTree>
    <p:extLst>
      <p:ext uri="{BB962C8B-B14F-4D97-AF65-F5344CB8AC3E}">
        <p14:creationId xmlns:p14="http://schemas.microsoft.com/office/powerpoint/2010/main" val="10273433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A4E80337C0CA4C9D48089E49C3C859" ma:contentTypeVersion="18" ma:contentTypeDescription="Create a new document." ma:contentTypeScope="" ma:versionID="3fe64244c9b43099aa8f1f369a76fd3d">
  <xsd:schema xmlns:xsd="http://www.w3.org/2001/XMLSchema" xmlns:xs="http://www.w3.org/2001/XMLSchema" xmlns:p="http://schemas.microsoft.com/office/2006/metadata/properties" xmlns:ns2="b5d720d9-b5a5-4da3-b717-40815d1ba033" xmlns:ns3="b0fdb0c2-fc66-495e-a828-5ae321b3756f" targetNamespace="http://schemas.microsoft.com/office/2006/metadata/properties" ma:root="true" ma:fieldsID="7dd0843fb5738ec19686a573831a3ed4" ns2:_="" ns3:_="">
    <xsd:import namespace="b5d720d9-b5a5-4da3-b717-40815d1ba033"/>
    <xsd:import namespace="b0fdb0c2-fc66-495e-a828-5ae321b3756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element ref="ns2:Investigator_x002f_CM" minOccurs="0"/>
                <xsd:element ref="ns2:ApprovalNeed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d720d9-b5a5-4da3-b717-40815d1ba0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7fa96fb-b0ee-4967-af60-c778f60915c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description="" ma:internalName="MediaServiceLocation" ma:readOnly="true">
      <xsd:simpleType>
        <xsd:restriction base="dms:Text"/>
      </xsd:simpleType>
    </xsd:element>
    <xsd:element name="Investigator_x002f_CM" ma:index="21" nillable="true" ma:displayName="Investigator/CM" ma:description="owner of case" ma:format="Dropdown" ma:list="UserInfo" ma:SharePointGroup="0" ma:internalName="Investigator_x002f_CM">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pprovalNeededby" ma:index="22" nillable="true" ma:displayName="Approval Needed by" ma:format="Dropdown" ma:internalName="ApprovalNeededby">
      <xsd:simpleType>
        <xsd:restriction base="dms:Choice">
          <xsd:enumeration value="Meagan"/>
          <xsd:enumeration value="Leslie"/>
          <xsd:enumeration value="Marc"/>
        </xsd:restriction>
      </xsd:simpleType>
    </xsd:element>
  </xsd:schema>
  <xsd:schema xmlns:xsd="http://www.w3.org/2001/XMLSchema" xmlns:xs="http://www.w3.org/2001/XMLSchema" xmlns:dms="http://schemas.microsoft.com/office/2006/documentManagement/types" xmlns:pc="http://schemas.microsoft.com/office/infopath/2007/PartnerControls" targetNamespace="b0fdb0c2-fc66-495e-a828-5ae321b3756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91240fd-af7e-415a-9384-fa63a0910388}" ma:internalName="TaxCatchAll" ma:showField="CatchAllData" ma:web="b0fdb0c2-fc66-495e-a828-5ae321b375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file>

<file path=customXml/item3.xml><?xml version="1.0" encoding="utf-8"?>
<p:properties xmlns:p="http://schemas.microsoft.com/office/2006/metadata/properties" xmlns:xsi="http://www.w3.org/2001/XMLSchema-instance" xmlns:pc="http://schemas.microsoft.com/office/infopath/2007/PartnerControls">
  <documentManagement>
    <TaxCatchAll xmlns="b0fdb0c2-fc66-495e-a828-5ae321b3756f" xsi:nil="true"/>
    <MediaLengthInSeconds xmlns="b5d720d9-b5a5-4da3-b717-40815d1ba033" xsi:nil="true"/>
    <lcf76f155ced4ddcb4097134ff3c332f xmlns="b5d720d9-b5a5-4da3-b717-40815d1ba033">
      <Terms xmlns="http://schemas.microsoft.com/office/infopath/2007/PartnerControls"/>
    </lcf76f155ced4ddcb4097134ff3c332f>
    <Investigator_x002f_CM xmlns="b5d720d9-b5a5-4da3-b717-40815d1ba033">
      <UserInfo>
        <DisplayName/>
        <AccountId xsi:nil="true"/>
        <AccountType/>
      </UserInfo>
    </Investigator_x002f_CM>
    <ApprovalNeededby xmlns="b5d720d9-b5a5-4da3-b717-40815d1ba033" xsi:nil="true"/>
  </documentManagement>
</p:properties>
</file>

<file path=customXml/itemProps1.xml><?xml version="1.0" encoding="utf-8"?>
<ds:datastoreItem xmlns:ds="http://schemas.openxmlformats.org/officeDocument/2006/customXml" ds:itemID="{9030A91B-A22A-477E-85DD-6DD8AAA7A6E8}"/>
</file>

<file path=customXml/itemProps2.xml><?xml version="1.0" encoding="utf-8"?>
<ds:datastoreItem xmlns:ds="http://schemas.openxmlformats.org/officeDocument/2006/customXml" ds:itemID="{4FD632DA-07E7-433B-91AA-6202693C03DA}"/>
</file>

<file path=customXml/itemProps3.xml><?xml version="1.0" encoding="utf-8"?>
<ds:datastoreItem xmlns:ds="http://schemas.openxmlformats.org/officeDocument/2006/customXml" ds:itemID="{57F10172-3920-4860-89B4-C79287354F22}">
  <ds:schemaRefs>
    <ds:schemaRef ds:uri="http://schemas.microsoft.com/office/2006/metadata/properties"/>
    <ds:schemaRef ds:uri="http://schemas.microsoft.com/office/infopath/2007/PartnerControls"/>
    <ds:schemaRef ds:uri="2637a1e4-cb8e-4a48-934c-8bd192902d64"/>
    <ds:schemaRef ds:uri="900df4d6-f5db-4643-bdf1-46ef01f2813c"/>
    <ds:schemaRef ds:uri="9f4fc7ff-89a2-40d3-ba04-87a80789f093"/>
  </ds:schemaRefs>
</ds:datastoreItem>
</file>

<file path=docProps/app.xml><?xml version="1.0" encoding="utf-8"?>
<Properties xmlns="http://schemas.openxmlformats.org/officeDocument/2006/extended-properties" xmlns:vt="http://schemas.openxmlformats.org/officeDocument/2006/docPropsVTypes">
  <Template>Office Theme</Template>
  <TotalTime>3538</TotalTime>
  <Words>5957</Words>
  <Application>Microsoft Office PowerPoint</Application>
  <PresentationFormat>On-screen Show (4:3)</PresentationFormat>
  <Paragraphs>571</Paragraphs>
  <Slides>86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86</vt:i4>
      </vt:variant>
    </vt:vector>
  </HeadingPairs>
  <TitlesOfParts>
    <vt:vector size="89" baseType="lpstr">
      <vt:lpstr>Arial</vt:lpstr>
      <vt:lpstr>Calibri</vt:lpstr>
      <vt:lpstr>Office Theme</vt:lpstr>
      <vt:lpstr>Hearing Board Training for Sexual Misconduct Proceedings</vt:lpstr>
      <vt:lpstr>Content Advisory</vt:lpstr>
      <vt:lpstr>Agenda</vt:lpstr>
      <vt:lpstr>Title IX / Overview</vt:lpstr>
      <vt:lpstr>Part 1 Contents</vt:lpstr>
      <vt:lpstr>Essentials NOT Covered in this Training</vt:lpstr>
      <vt:lpstr>Jurisdiction</vt:lpstr>
      <vt:lpstr>Jurisdiction Under UN Procedures (EM 38 - Students)</vt:lpstr>
      <vt:lpstr>Jurisdiction Under UN Procedures (EM 39-Employees)</vt:lpstr>
      <vt:lpstr>Reports</vt:lpstr>
      <vt:lpstr>Formal Complaint</vt:lpstr>
      <vt:lpstr>Investigation</vt:lpstr>
      <vt:lpstr>Investigative Report</vt:lpstr>
      <vt:lpstr>Informal Resolution</vt:lpstr>
      <vt:lpstr>Hearing Process (summary)</vt:lpstr>
      <vt:lpstr>Appeal</vt:lpstr>
      <vt:lpstr>Hearing Process Overview</vt:lpstr>
      <vt:lpstr>18. Hearing Preparation</vt:lpstr>
      <vt:lpstr>Hearing Format</vt:lpstr>
      <vt:lpstr>20. Hearing Participants</vt:lpstr>
      <vt:lpstr>21. Hearing Logistics</vt:lpstr>
      <vt:lpstr>22. Hearing Procedures</vt:lpstr>
      <vt:lpstr>23. The Presentation of the Complaint and Evidence</vt:lpstr>
      <vt:lpstr>After Presentation of Evidence</vt:lpstr>
      <vt:lpstr>25. Hearing Board / Chair Functions</vt:lpstr>
      <vt:lpstr>Sexual Misconduct Charges</vt:lpstr>
      <vt:lpstr>Sexual Misconduct</vt:lpstr>
      <vt:lpstr>Sexual Harassment</vt:lpstr>
      <vt:lpstr>Sexual Harassment</vt:lpstr>
      <vt:lpstr>Sexual Harassment</vt:lpstr>
      <vt:lpstr>Consent</vt:lpstr>
      <vt:lpstr>Incapacitated</vt:lpstr>
      <vt:lpstr>Sexual Harassment</vt:lpstr>
      <vt:lpstr>Private Body Parts</vt:lpstr>
      <vt:lpstr>Sexual Harassment</vt:lpstr>
      <vt:lpstr>Sexual Harassment</vt:lpstr>
      <vt:lpstr>Sexual Harassment</vt:lpstr>
      <vt:lpstr>Sexual Harassment</vt:lpstr>
      <vt:lpstr>39. Sexual Harassment</vt:lpstr>
      <vt:lpstr>40. Additional Sexual Harassment Definitions</vt:lpstr>
      <vt:lpstr>41. Additional Sexual Harassment Definitions</vt:lpstr>
      <vt:lpstr>42. Sexual Misconduct Recall</vt:lpstr>
      <vt:lpstr>43. Sexual Exploitation</vt:lpstr>
      <vt:lpstr>44. How Should You Use These Definitions? </vt:lpstr>
      <vt:lpstr>45. Practice Working With Charges</vt:lpstr>
      <vt:lpstr>46. Practice Working With Charges </vt:lpstr>
      <vt:lpstr>47. Practice Working With Charges (Cont.)</vt:lpstr>
      <vt:lpstr>48. Practice Working With Charges (Cont.)</vt:lpstr>
      <vt:lpstr>49. Practice Working With Charges (Cont.)</vt:lpstr>
      <vt:lpstr>50. Practice Working With Charges (Cont.)</vt:lpstr>
      <vt:lpstr>51. Practice Working With Charges (Cont.) </vt:lpstr>
      <vt:lpstr>52. Hearing Specifics</vt:lpstr>
      <vt:lpstr>53. Hearing Specifics</vt:lpstr>
      <vt:lpstr>54. Preparing for the Hearing</vt:lpstr>
      <vt:lpstr>55. Hearing Ethics: Conflict of Interest </vt:lpstr>
      <vt:lpstr>56. Hearing Ethics: Bias</vt:lpstr>
      <vt:lpstr>57. Hearing Ethics: Impartiality</vt:lpstr>
      <vt:lpstr>58. Hearing Ethics: Confidentiality</vt:lpstr>
      <vt:lpstr>59. Evidence Issues: Relevance</vt:lpstr>
      <vt:lpstr>60. Evidence Issues: Relevance (Cont.)</vt:lpstr>
      <vt:lpstr>61. Questioning/Cross-Examination</vt:lpstr>
      <vt:lpstr>62. Questioning/Cross-Examination by Hearing Board</vt:lpstr>
      <vt:lpstr>63. Questioning/Cross-Examination by Hearing Board (Cont.)</vt:lpstr>
      <vt:lpstr>64. Questioning/Cross-Examination by Hearing Board (Cont.)</vt:lpstr>
      <vt:lpstr>65. Questioning/Cross-Examination by Advisors</vt:lpstr>
      <vt:lpstr>66. Decision Making, Sanctioning, and Drafting</vt:lpstr>
      <vt:lpstr>67. Considering the Evidence</vt:lpstr>
      <vt:lpstr>68. Considering the Evidence (Cont.)</vt:lpstr>
      <vt:lpstr>69. Weighing the Evidence</vt:lpstr>
      <vt:lpstr>70. Determining Credibility</vt:lpstr>
      <vt:lpstr>71. Deliberations</vt:lpstr>
      <vt:lpstr>72. Deliberations (Cont.)</vt:lpstr>
      <vt:lpstr>73. Deliberations (Cont.)</vt:lpstr>
      <vt:lpstr>74. Deliberations (Cont.)</vt:lpstr>
      <vt:lpstr>75. Sanctioning</vt:lpstr>
      <vt:lpstr>76. Sanctioning Principles</vt:lpstr>
      <vt:lpstr>77. Sanctioning Factors (Students)</vt:lpstr>
      <vt:lpstr>78. Sanctioning Options (Students)</vt:lpstr>
      <vt:lpstr>79. Sanctioning Factors (Employees)</vt:lpstr>
      <vt:lpstr>80. Sanctioning Options (Employees)</vt:lpstr>
      <vt:lpstr>81. Remedies for Complainants</vt:lpstr>
      <vt:lpstr>82. Examples of Supportive Measures</vt:lpstr>
      <vt:lpstr>83. Decision Drafting</vt:lpstr>
      <vt:lpstr>84. Decision Drafting (Cont.)</vt:lpstr>
      <vt:lpstr>85. Decision Drafting Tips</vt:lpstr>
      <vt:lpstr>86. Plan for Live Training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Ryan Fette</dc:creator>
  <cp:lastModifiedBy>Marc Pearce</cp:lastModifiedBy>
  <cp:revision>6</cp:revision>
  <dcterms:created xsi:type="dcterms:W3CDTF">2022-03-04T14:23:36Z</dcterms:created>
  <dcterms:modified xsi:type="dcterms:W3CDTF">2024-08-20T23:49:27Z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0x01010070A4E80337C0CA4C9D48089E49C3C859</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MediaServiceImageTags">
    <vt:lpwstr/>
  </property>
  <property fmtid="{D5CDD505-2E9C-101B-9397-08002B2CF9AE}" pid="7" name="xd_ProgID">
    <vt:lpwstr/>
  </property>
  <property fmtid="{D5CDD505-2E9C-101B-9397-08002B2CF9AE}" pid="8" name="TemplateUrl">
    <vt:lpwstr/>
  </property>
  <property fmtid="{D5CDD505-2E9C-101B-9397-08002B2CF9AE}" pid="9" name="xd_Signature">
    <vt:bool>false</vt:bool>
  </property>
  <property fmtid="{D5CDD505-2E9C-101B-9397-08002B2CF9AE}" pid="10" name="Order">
    <vt:r8>23632800</vt:r8>
  </property>
</Properties>
</file>