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3"/>
  </p:notesMasterIdLst>
  <p:sldIdLst>
    <p:sldId id="256" r:id="rId5"/>
    <p:sldId id="257" r:id="rId6"/>
    <p:sldId id="268" r:id="rId7"/>
    <p:sldId id="258" r:id="rId8"/>
    <p:sldId id="259" r:id="rId9"/>
    <p:sldId id="288" r:id="rId10"/>
    <p:sldId id="260" r:id="rId11"/>
    <p:sldId id="281" r:id="rId12"/>
    <p:sldId id="357" r:id="rId13"/>
    <p:sldId id="358" r:id="rId14"/>
    <p:sldId id="359" r:id="rId15"/>
    <p:sldId id="360" r:id="rId16"/>
    <p:sldId id="282" r:id="rId17"/>
    <p:sldId id="283" r:id="rId18"/>
    <p:sldId id="284" r:id="rId19"/>
    <p:sldId id="285" r:id="rId20"/>
    <p:sldId id="361" r:id="rId21"/>
    <p:sldId id="286" r:id="rId22"/>
    <p:sldId id="362" r:id="rId23"/>
    <p:sldId id="332" r:id="rId24"/>
    <p:sldId id="335" r:id="rId25"/>
    <p:sldId id="336" r:id="rId26"/>
    <p:sldId id="337" r:id="rId27"/>
    <p:sldId id="342" r:id="rId28"/>
    <p:sldId id="343" r:id="rId29"/>
    <p:sldId id="363" r:id="rId30"/>
    <p:sldId id="341" r:id="rId31"/>
    <p:sldId id="364" r:id="rId32"/>
  </p:sldIdLst>
  <p:sldSz cx="9144000" cy="6858000" type="screen4x3"/>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DFA"/>
    <a:srgbClr val="249AB5"/>
    <a:srgbClr val="F5F1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55" d="100"/>
          <a:sy n="55" d="100"/>
        </p:scale>
        <p:origin x="44" y="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 Pearce" userId="c8ee0b41-0019-415f-b974-2516f0ab628a" providerId="ADAL" clId="{AEB208A2-2708-4B49-8C73-85C127B3D20A}"/>
    <pc:docChg chg="delSld modSld">
      <pc:chgData name="Marc Pearce" userId="c8ee0b41-0019-415f-b974-2516f0ab628a" providerId="ADAL" clId="{AEB208A2-2708-4B49-8C73-85C127B3D20A}" dt="2024-08-21T03:18:40.484" v="2" actId="47"/>
      <pc:docMkLst>
        <pc:docMk/>
      </pc:docMkLst>
      <pc:sldChg chg="modSp mod">
        <pc:chgData name="Marc Pearce" userId="c8ee0b41-0019-415f-b974-2516f0ab628a" providerId="ADAL" clId="{AEB208A2-2708-4B49-8C73-85C127B3D20A}" dt="2024-08-21T03:11:21.980" v="1" actId="20577"/>
        <pc:sldMkLst>
          <pc:docMk/>
          <pc:sldMk cId="1108312057" sldId="256"/>
        </pc:sldMkLst>
        <pc:spChg chg="mod">
          <ac:chgData name="Marc Pearce" userId="c8ee0b41-0019-415f-b974-2516f0ab628a" providerId="ADAL" clId="{AEB208A2-2708-4B49-8C73-85C127B3D20A}" dt="2024-08-21T03:11:21.980" v="1" actId="20577"/>
          <ac:spMkLst>
            <pc:docMk/>
            <pc:sldMk cId="1108312057" sldId="256"/>
            <ac:spMk id="3" creationId="{95131DE3-0643-4D16-B97A-8D4D9AA529A7}"/>
          </ac:spMkLst>
        </pc:spChg>
      </pc:sldChg>
      <pc:sldChg chg="del">
        <pc:chgData name="Marc Pearce" userId="c8ee0b41-0019-415f-b974-2516f0ab628a" providerId="ADAL" clId="{AEB208A2-2708-4B49-8C73-85C127B3D20A}" dt="2024-08-21T03:18:40.484" v="2" actId="47"/>
        <pc:sldMkLst>
          <pc:docMk/>
          <pc:sldMk cId="1648973661" sldId="3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7"/>
          </a:xfrm>
          <a:prstGeom prst="rect">
            <a:avLst/>
          </a:prstGeom>
        </p:spPr>
        <p:txBody>
          <a:bodyPr vert="horz" lIns="92485" tIns="46243" rIns="92485" bIns="46243"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7"/>
          </a:xfrm>
          <a:prstGeom prst="rect">
            <a:avLst/>
          </a:prstGeom>
        </p:spPr>
        <p:txBody>
          <a:bodyPr vert="horz" lIns="92485" tIns="46243" rIns="92485" bIns="46243" rtlCol="0"/>
          <a:lstStyle>
            <a:lvl1pPr algn="r">
              <a:defRPr sz="1200"/>
            </a:lvl1pPr>
          </a:lstStyle>
          <a:p>
            <a:fld id="{48354973-0ACF-40D1-B253-8E0C7FEAA4FB}" type="datetimeFigureOut">
              <a:rPr lang="en-US" smtClean="0"/>
              <a:t>8/20/2024</a:t>
            </a:fld>
            <a:endParaRPr lang="en-US" dirty="0"/>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2485" tIns="46243" rIns="92485" bIns="46243" rtlCol="0" anchor="ctr"/>
          <a:lstStyle/>
          <a:p>
            <a:endParaRPr lang="en-US" dirty="0"/>
          </a:p>
        </p:txBody>
      </p:sp>
      <p:sp>
        <p:nvSpPr>
          <p:cNvPr id="5" name="Notes Placeholder 4"/>
          <p:cNvSpPr>
            <a:spLocks noGrp="1"/>
          </p:cNvSpPr>
          <p:nvPr>
            <p:ph type="body" sz="quarter" idx="3"/>
          </p:nvPr>
        </p:nvSpPr>
        <p:spPr>
          <a:xfrm>
            <a:off x="695008" y="4444862"/>
            <a:ext cx="5560060" cy="3636704"/>
          </a:xfrm>
          <a:prstGeom prst="rect">
            <a:avLst/>
          </a:prstGeom>
        </p:spPr>
        <p:txBody>
          <a:bodyPr vert="horz" lIns="92485" tIns="46243" rIns="92485" bIns="4624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0"/>
            <a:ext cx="3011699" cy="463405"/>
          </a:xfrm>
          <a:prstGeom prst="rect">
            <a:avLst/>
          </a:prstGeom>
        </p:spPr>
        <p:txBody>
          <a:bodyPr vert="horz" lIns="92485" tIns="46243" rIns="92485" bIns="4624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70"/>
            <a:ext cx="3011699" cy="463405"/>
          </a:xfrm>
          <a:prstGeom prst="rect">
            <a:avLst/>
          </a:prstGeom>
        </p:spPr>
        <p:txBody>
          <a:bodyPr vert="horz" lIns="92485" tIns="46243" rIns="92485" bIns="46243" rtlCol="0" anchor="b"/>
          <a:lstStyle>
            <a:lvl1pPr algn="r">
              <a:defRPr sz="1200"/>
            </a:lvl1pPr>
          </a:lstStyle>
          <a:p>
            <a:fld id="{EE897D2D-36B5-427D-9849-0D1ED4134E41}" type="slidenum">
              <a:rPr lang="en-US" smtClean="0"/>
              <a:t>‹#›</a:t>
            </a:fld>
            <a:endParaRPr lang="en-US" dirty="0"/>
          </a:p>
        </p:txBody>
      </p:sp>
    </p:spTree>
    <p:extLst>
      <p:ext uri="{BB962C8B-B14F-4D97-AF65-F5344CB8AC3E}">
        <p14:creationId xmlns:p14="http://schemas.microsoft.com/office/powerpoint/2010/main" val="2844988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700" dirty="0">
                <a:solidFill>
                  <a:srgbClr val="F5F5F5"/>
                </a:solidFill>
                <a:latin typeface="WordVisi_MSFontService"/>
              </a:rPr>
              <a:t>Welcome to Hearing Board Practice for sexual misconduct proceedings. Today will be very different than our Tuesday session: you will get to practice applying the concepts we reviewed together on Tuesday. </a:t>
            </a:r>
            <a:r>
              <a:rPr lang="en-US" sz="1700" dirty="0">
                <a:solidFill>
                  <a:srgbClr val="F5F5F5"/>
                </a:solidFill>
                <a:latin typeface="WordVisiPilcrow_MSFontService"/>
              </a:rPr>
              <a:t> </a:t>
            </a:r>
            <a:endParaRPr lang="en-US" b="0" i="0" dirty="0">
              <a:solidFill>
                <a:srgbClr val="F5F5F5"/>
              </a:solidFill>
              <a:effectLst/>
              <a:latin typeface="Segoe UI" panose="020F0502020204030204" pitchFamily="34" charset="0"/>
            </a:endParaRPr>
          </a:p>
          <a:p>
            <a:pPr algn="l" rtl="0" fontAlgn="base"/>
            <a:r>
              <a:rPr lang="en-US" sz="1700" dirty="0">
                <a:solidFill>
                  <a:srgbClr val="F5F5F5"/>
                </a:solidFill>
                <a:latin typeface="WordVisi_MSFontService"/>
              </a:rPr>
              <a:t>We have blocked off four hours for today. We will take breaks every hour, but of course if you need to leave and take a break in the meantime, please feel free.</a:t>
            </a:r>
            <a:endParaRPr lang="en-US" b="0" i="0" dirty="0">
              <a:solidFill>
                <a:srgbClr val="F5F5F5"/>
              </a:solidFill>
              <a:effectLst/>
              <a:latin typeface="Segoe UI" panose="020B0502040204020203" pitchFamily="34" charset="0"/>
            </a:endParaRPr>
          </a:p>
        </p:txBody>
      </p:sp>
      <p:sp>
        <p:nvSpPr>
          <p:cNvPr id="4" name="Slide Number Placeholder 3"/>
          <p:cNvSpPr>
            <a:spLocks noGrp="1"/>
          </p:cNvSpPr>
          <p:nvPr>
            <p:ph type="sldNum" sz="quarter" idx="5"/>
          </p:nvPr>
        </p:nvSpPr>
        <p:spPr/>
        <p:txBody>
          <a:bodyPr/>
          <a:lstStyle/>
          <a:p>
            <a:fld id="{EE897D2D-36B5-427D-9849-0D1ED4134E41}" type="slidenum">
              <a:rPr lang="en-US" smtClean="0"/>
              <a:t>1</a:t>
            </a:fld>
            <a:endParaRPr lang="en-US" dirty="0"/>
          </a:p>
        </p:txBody>
      </p:sp>
    </p:spTree>
    <p:extLst>
      <p:ext uri="{BB962C8B-B14F-4D97-AF65-F5344CB8AC3E}">
        <p14:creationId xmlns:p14="http://schemas.microsoft.com/office/powerpoint/2010/main" val="29641640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Why do I need to know this?</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10</a:t>
            </a:fld>
            <a:endParaRPr lang="en-US" dirty="0"/>
          </a:p>
        </p:txBody>
      </p:sp>
    </p:spTree>
    <p:extLst>
      <p:ext uri="{BB962C8B-B14F-4D97-AF65-F5344CB8AC3E}">
        <p14:creationId xmlns:p14="http://schemas.microsoft.com/office/powerpoint/2010/main" val="7123508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Additional tips</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11</a:t>
            </a:fld>
            <a:endParaRPr lang="en-US" dirty="0"/>
          </a:p>
        </p:txBody>
      </p:sp>
    </p:spTree>
    <p:extLst>
      <p:ext uri="{BB962C8B-B14F-4D97-AF65-F5344CB8AC3E}">
        <p14:creationId xmlns:p14="http://schemas.microsoft.com/office/powerpoint/2010/main" val="37379734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Simulated hearing</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12</a:t>
            </a:fld>
            <a:endParaRPr lang="en-US" dirty="0"/>
          </a:p>
        </p:txBody>
      </p:sp>
    </p:spTree>
    <p:extLst>
      <p:ext uri="{BB962C8B-B14F-4D97-AF65-F5344CB8AC3E}">
        <p14:creationId xmlns:p14="http://schemas.microsoft.com/office/powerpoint/2010/main" val="34796823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Normally this would be on Zoom, and all the following people would be here. Not doing that today.</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13</a:t>
            </a:fld>
            <a:endParaRPr lang="en-US" dirty="0"/>
          </a:p>
        </p:txBody>
      </p:sp>
    </p:spTree>
    <p:extLst>
      <p:ext uri="{BB962C8B-B14F-4D97-AF65-F5344CB8AC3E}">
        <p14:creationId xmlns:p14="http://schemas.microsoft.com/office/powerpoint/2010/main" val="89994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Logistics</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14</a:t>
            </a:fld>
            <a:endParaRPr lang="en-US" dirty="0"/>
          </a:p>
        </p:txBody>
      </p:sp>
    </p:spTree>
    <p:extLst>
      <p:ext uri="{BB962C8B-B14F-4D97-AF65-F5344CB8AC3E}">
        <p14:creationId xmlns:p14="http://schemas.microsoft.com/office/powerpoint/2010/main" val="3700289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Procedures</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E897D2D-36B5-427D-9849-0D1ED4134E41}" type="slidenum">
              <a:rPr lang="en-US" smtClean="0"/>
              <a:t>15</a:t>
            </a:fld>
            <a:endParaRPr lang="en-US" dirty="0"/>
          </a:p>
        </p:txBody>
      </p:sp>
    </p:spTree>
    <p:extLst>
      <p:ext uri="{BB962C8B-B14F-4D97-AF65-F5344CB8AC3E}">
        <p14:creationId xmlns:p14="http://schemas.microsoft.com/office/powerpoint/2010/main" val="41579505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Overview of presentation of evidence</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16</a:t>
            </a:fld>
            <a:endParaRPr lang="en-US" dirty="0"/>
          </a:p>
        </p:txBody>
      </p:sp>
    </p:spTree>
    <p:extLst>
      <p:ext uri="{BB962C8B-B14F-4D97-AF65-F5344CB8AC3E}">
        <p14:creationId xmlns:p14="http://schemas.microsoft.com/office/powerpoint/2010/main" val="25314090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957"/>
              </a:spcAft>
            </a:pPr>
            <a:endParaRPr lang="en-US" sz="17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957"/>
              </a:spcAft>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Meagan will call the witnesses after the content is covered.</a:t>
            </a:r>
          </a:p>
          <a:p>
            <a:pPr>
              <a:lnSpc>
                <a:spcPct val="115000"/>
              </a:lnSpc>
              <a:spcAft>
                <a:spcPts val="957"/>
              </a:spcAft>
            </a:pPr>
            <a:endParaRPr lang="en-US" sz="17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957"/>
              </a:spcAft>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Today we will start with investigator. (Rob)</a:t>
            </a:r>
          </a:p>
          <a:p>
            <a:pPr>
              <a:lnSpc>
                <a:spcPct val="115000"/>
              </a:lnSpc>
              <a:spcAft>
                <a:spcPts val="957"/>
              </a:spcAft>
            </a:pP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957"/>
              </a:spcAft>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Then complainant. (Leslie)</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957"/>
              </a:spcAft>
            </a:pPr>
            <a:endParaRPr lang="en-US" sz="17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957"/>
              </a:spcAft>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Then respondent. (Jerrell)</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957"/>
              </a:spcAft>
            </a:pPr>
            <a:endParaRPr lang="en-US" sz="17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957"/>
              </a:spcAft>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Then witness. (Jessica)</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957"/>
              </a:spcAft>
            </a:pPr>
            <a:endParaRPr lang="en-US" sz="17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957"/>
              </a:spcAft>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Target: 10:30 completion. No later than 11:00</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17</a:t>
            </a:fld>
            <a:endParaRPr lang="en-US" dirty="0"/>
          </a:p>
        </p:txBody>
      </p:sp>
    </p:spTree>
    <p:extLst>
      <p:ext uri="{BB962C8B-B14F-4D97-AF65-F5344CB8AC3E}">
        <p14:creationId xmlns:p14="http://schemas.microsoft.com/office/powerpoint/2010/main" val="4942272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Closing statements.</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18</a:t>
            </a:fld>
            <a:endParaRPr lang="en-US" dirty="0"/>
          </a:p>
        </p:txBody>
      </p:sp>
    </p:spTree>
    <p:extLst>
      <p:ext uri="{BB962C8B-B14F-4D97-AF65-F5344CB8AC3E}">
        <p14:creationId xmlns:p14="http://schemas.microsoft.com/office/powerpoint/2010/main" val="5144590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Deliberations limited to 30 minutes. Form new groups. One person who did not move before moves “backward”: 1 to 5, 2 to 1, 3 to 2, 4 to 3, 5 to 4. </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19</a:t>
            </a:fld>
            <a:endParaRPr lang="en-US" dirty="0"/>
          </a:p>
        </p:txBody>
      </p:sp>
    </p:spTree>
    <p:extLst>
      <p:ext uri="{BB962C8B-B14F-4D97-AF65-F5344CB8AC3E}">
        <p14:creationId xmlns:p14="http://schemas.microsoft.com/office/powerpoint/2010/main" val="951843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solidFill>
                  <a:srgbClr val="000000"/>
                </a:solidFill>
                <a:latin typeface="Times New Roman" panose="02020603050405020304" pitchFamily="18" charset="0"/>
              </a:rPr>
              <a:t>By necessity, this training will cover sensitive topics. If at any point you need to excuse yourself, please do so. I recommend contacting the CARE office at care.unl.edu or 2-3553. They are a confidential office that can offer support and connect you to any of the campus resources available to assist you. </a:t>
            </a:r>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2</a:t>
            </a:fld>
            <a:endParaRPr lang="en-US" dirty="0"/>
          </a:p>
        </p:txBody>
      </p:sp>
    </p:spTree>
    <p:extLst>
      <p:ext uri="{BB962C8B-B14F-4D97-AF65-F5344CB8AC3E}">
        <p14:creationId xmlns:p14="http://schemas.microsoft.com/office/powerpoint/2010/main" val="548838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Reminder about inferences from absence/non-answers.</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20</a:t>
            </a:fld>
            <a:endParaRPr lang="en-US" dirty="0"/>
          </a:p>
        </p:txBody>
      </p:sp>
    </p:spTree>
    <p:extLst>
      <p:ext uri="{BB962C8B-B14F-4D97-AF65-F5344CB8AC3E}">
        <p14:creationId xmlns:p14="http://schemas.microsoft.com/office/powerpoint/2010/main" val="5624544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Reminder about applying facts to definitions, explain why each element of each charge is met or not met by a preponderance of the evidence, citing specific facts.</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21</a:t>
            </a:fld>
            <a:endParaRPr lang="en-US" dirty="0"/>
          </a:p>
        </p:txBody>
      </p:sp>
    </p:spTree>
    <p:extLst>
      <p:ext uri="{BB962C8B-B14F-4D97-AF65-F5344CB8AC3E}">
        <p14:creationId xmlns:p14="http://schemas.microsoft.com/office/powerpoint/2010/main" val="34023666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Reminder about weight</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22</a:t>
            </a:fld>
            <a:endParaRPr lang="en-US" dirty="0"/>
          </a:p>
        </p:txBody>
      </p:sp>
    </p:spTree>
    <p:extLst>
      <p:ext uri="{BB962C8B-B14F-4D97-AF65-F5344CB8AC3E}">
        <p14:creationId xmlns:p14="http://schemas.microsoft.com/office/powerpoint/2010/main" val="10984628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Reminder about credibility</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E897D2D-36B5-427D-9849-0D1ED4134E41}" type="slidenum">
              <a:rPr lang="en-US" smtClean="0"/>
              <a:t>23</a:t>
            </a:fld>
            <a:endParaRPr lang="en-US" dirty="0"/>
          </a:p>
        </p:txBody>
      </p:sp>
    </p:spTree>
    <p:extLst>
      <p:ext uri="{BB962C8B-B14F-4D97-AF65-F5344CB8AC3E}">
        <p14:creationId xmlns:p14="http://schemas.microsoft.com/office/powerpoint/2010/main" val="3362121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Impartiality, etc.</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24</a:t>
            </a:fld>
            <a:endParaRPr lang="en-US" dirty="0"/>
          </a:p>
        </p:txBody>
      </p:sp>
    </p:spTree>
    <p:extLst>
      <p:ext uri="{BB962C8B-B14F-4D97-AF65-F5344CB8AC3E}">
        <p14:creationId xmlns:p14="http://schemas.microsoft.com/office/powerpoint/2010/main" val="32211736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957"/>
              </a:spcAft>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Reminder to focus on responsibility first, then raise hand/get my attention if you find respondent responsible so you can get an impact statement. Then focus on sanctions and remedies. Use the sanctioning factors and options in the slides or EM. Use the remedy options from the slides or EM.</a:t>
            </a:r>
          </a:p>
          <a:p>
            <a:pPr>
              <a:lnSpc>
                <a:spcPct val="115000"/>
              </a:lnSpc>
              <a:spcAft>
                <a:spcPts val="957"/>
              </a:spcAft>
            </a:pP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957"/>
              </a:spcAft>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Make sure all voices are heard.</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957"/>
              </a:spcAft>
            </a:pPr>
            <a:endParaRPr lang="en-US" sz="17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957"/>
              </a:spcAft>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Make notes, draft decision together.</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25</a:t>
            </a:fld>
            <a:endParaRPr lang="en-US" dirty="0"/>
          </a:p>
        </p:txBody>
      </p:sp>
    </p:spTree>
    <p:extLst>
      <p:ext uri="{BB962C8B-B14F-4D97-AF65-F5344CB8AC3E}">
        <p14:creationId xmlns:p14="http://schemas.microsoft.com/office/powerpoint/2010/main" val="2178050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Time to draft your decision. Use the practice sample decision letter to get started. 20 minutes.</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26</a:t>
            </a:fld>
            <a:endParaRPr lang="en-US" dirty="0"/>
          </a:p>
        </p:txBody>
      </p:sp>
    </p:spTree>
    <p:extLst>
      <p:ext uri="{BB962C8B-B14F-4D97-AF65-F5344CB8AC3E}">
        <p14:creationId xmlns:p14="http://schemas.microsoft.com/office/powerpoint/2010/main" val="27305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Reminder of contents</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27</a:t>
            </a:fld>
            <a:endParaRPr lang="en-US" dirty="0"/>
          </a:p>
        </p:txBody>
      </p:sp>
    </p:spTree>
    <p:extLst>
      <p:ext uri="{BB962C8B-B14F-4D97-AF65-F5344CB8AC3E}">
        <p14:creationId xmlns:p14="http://schemas.microsoft.com/office/powerpoint/2010/main" val="35786972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957"/>
              </a:spcAft>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Debrieff</a:t>
            </a:r>
          </a:p>
          <a:p>
            <a:pPr>
              <a:lnSpc>
                <a:spcPct val="115000"/>
              </a:lnSpc>
              <a:spcAft>
                <a:spcPts val="957"/>
              </a:spcAft>
            </a:pPr>
            <a:endParaRPr lang="en-US" sz="17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957"/>
              </a:spcAft>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What did you decide?</a:t>
            </a:r>
          </a:p>
          <a:p>
            <a:pPr>
              <a:lnSpc>
                <a:spcPct val="115000"/>
              </a:lnSpc>
              <a:spcAft>
                <a:spcPts val="957"/>
              </a:spcAft>
            </a:pP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957"/>
              </a:spcAft>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Sanctions?</a:t>
            </a:r>
          </a:p>
          <a:p>
            <a:pPr>
              <a:lnSpc>
                <a:spcPct val="115000"/>
              </a:lnSpc>
              <a:spcAft>
                <a:spcPts val="957"/>
              </a:spcAft>
            </a:pP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957"/>
              </a:spcAft>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Remedies?</a:t>
            </a:r>
          </a:p>
          <a:p>
            <a:pPr>
              <a:lnSpc>
                <a:spcPct val="115000"/>
              </a:lnSpc>
              <a:spcAft>
                <a:spcPts val="957"/>
              </a:spcAft>
            </a:pP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957"/>
              </a:spcAft>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What was hardest?</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28</a:t>
            </a:fld>
            <a:endParaRPr lang="en-US" dirty="0"/>
          </a:p>
        </p:txBody>
      </p:sp>
    </p:spTree>
    <p:extLst>
      <p:ext uri="{BB962C8B-B14F-4D97-AF65-F5344CB8AC3E}">
        <p14:creationId xmlns:p14="http://schemas.microsoft.com/office/powerpoint/2010/main" val="1371636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700" dirty="0">
                <a:solidFill>
                  <a:srgbClr val="000000"/>
                </a:solidFill>
                <a:latin typeface="Times New Roman" panose="02020603050405020304" pitchFamily="18" charset="0"/>
              </a:rPr>
              <a:t>Let’s get started.</a:t>
            </a:r>
          </a:p>
          <a:p>
            <a:pPr algn="l" rtl="0" fontAlgn="base"/>
            <a:r>
              <a:rPr lang="en-US" sz="1700" dirty="0">
                <a:solidFill>
                  <a:srgbClr val="000000"/>
                </a:solidFill>
                <a:latin typeface="Times New Roman" panose="02020603050405020304" pitchFamily="18" charset="0"/>
              </a:rPr>
              <a:t> </a:t>
            </a:r>
            <a:endParaRPr lang="en-US" b="0" i="0" dirty="0">
              <a:solidFill>
                <a:srgbClr val="000000"/>
              </a:solidFill>
              <a:effectLst/>
              <a:latin typeface="Segoe UI" panose="020B0502040204020203" pitchFamily="34" charset="0"/>
            </a:endParaRPr>
          </a:p>
          <a:p>
            <a:pPr algn="l" rtl="0" fontAlgn="base"/>
            <a:r>
              <a:rPr lang="en-US" sz="1700" dirty="0">
                <a:solidFill>
                  <a:srgbClr val="000000"/>
                </a:solidFill>
                <a:latin typeface="Times New Roman" panose="02020603050405020304" pitchFamily="18" charset="0"/>
              </a:rPr>
              <a:t>Here is a quick overview of our goals for today.</a:t>
            </a:r>
          </a:p>
          <a:p>
            <a:pPr algn="l" rtl="0" fontAlgn="base"/>
            <a:endParaRPr lang="en-US" b="0" i="0" dirty="0">
              <a:solidFill>
                <a:srgbClr val="000000"/>
              </a:solidFill>
              <a:effectLst/>
              <a:latin typeface="Segoe UI" panose="020B0502040204020203" pitchFamily="34" charset="0"/>
            </a:endParaRPr>
          </a:p>
          <a:p>
            <a:pPr algn="l" rtl="0" fontAlgn="base"/>
            <a:r>
              <a:rPr lang="en-US" sz="1700" dirty="0">
                <a:solidFill>
                  <a:srgbClr val="000000"/>
                </a:solidFill>
                <a:latin typeface="Times New Roman" panose="02020603050405020304" pitchFamily="18" charset="0"/>
              </a:rPr>
              <a:t>Phase 1: Review simulated investigation report. If you already read it, you can use this time to reread it or move along and get a head start on Phase 2.</a:t>
            </a:r>
          </a:p>
          <a:p>
            <a:pPr algn="l" rtl="0" fontAlgn="base"/>
            <a:endParaRPr lang="en-US" b="0" i="0" dirty="0">
              <a:solidFill>
                <a:srgbClr val="000000"/>
              </a:solidFill>
              <a:effectLst/>
              <a:latin typeface="Segoe UI" panose="020B0502040204020203" pitchFamily="34" charset="0"/>
            </a:endParaRPr>
          </a:p>
          <a:p>
            <a:pPr algn="l" rtl="0" fontAlgn="base"/>
            <a:r>
              <a:rPr lang="en-US" sz="1700" dirty="0">
                <a:solidFill>
                  <a:srgbClr val="000000"/>
                </a:solidFill>
                <a:latin typeface="Times New Roman" panose="02020603050405020304" pitchFamily="18" charset="0"/>
              </a:rPr>
              <a:t>Phase 2: Analysis of Charges</a:t>
            </a:r>
          </a:p>
          <a:p>
            <a:pPr algn="l" rtl="0" fontAlgn="base"/>
            <a:r>
              <a:rPr lang="en-US" sz="1700" dirty="0">
                <a:solidFill>
                  <a:srgbClr val="000000"/>
                </a:solidFill>
                <a:latin typeface="Times New Roman" panose="02020603050405020304" pitchFamily="18" charset="0"/>
              </a:rPr>
              <a:t> </a:t>
            </a:r>
            <a:endParaRPr lang="en-US" b="0" i="0" dirty="0">
              <a:solidFill>
                <a:srgbClr val="000000"/>
              </a:solidFill>
              <a:effectLst/>
              <a:latin typeface="Segoe UI" panose="020B0502040204020203" pitchFamily="34" charset="0"/>
            </a:endParaRPr>
          </a:p>
          <a:p>
            <a:pPr algn="l" rtl="0" fontAlgn="base"/>
            <a:r>
              <a:rPr lang="en-US" sz="1700" dirty="0">
                <a:solidFill>
                  <a:srgbClr val="000000"/>
                </a:solidFill>
                <a:latin typeface="Times New Roman" panose="02020603050405020304" pitchFamily="18" charset="0"/>
              </a:rPr>
              <a:t>We will form up into groups of about 3 to work together analyze the charges. You will find the allegations and the charges are listed in the investigation report. Identify the correct charge or charges to fit the allegations, break each charge down into its elements, and start assembling facts that make each element more likely to be true and also more likely to be less true. I emphasize: list evidence that both supports and detracts from each element.</a:t>
            </a:r>
            <a:endParaRPr lang="en-US" sz="1700" dirty="0">
              <a:solidFill>
                <a:srgbClr val="000000"/>
              </a:solidFill>
              <a:latin typeface="Segoe UI" panose="020B0502040204020203" pitchFamily="34" charset="0"/>
            </a:endParaRPr>
          </a:p>
          <a:p>
            <a:pPr algn="l" rtl="0" fontAlgn="base"/>
            <a:endParaRPr lang="en-US" sz="1700" dirty="0">
              <a:solidFill>
                <a:srgbClr val="000000"/>
              </a:solidFill>
              <a:latin typeface="Segoe UI" panose="020B0502040204020203" pitchFamily="34" charset="0"/>
            </a:endParaRPr>
          </a:p>
          <a:p>
            <a:pPr algn="l" rtl="0" fontAlgn="base"/>
            <a:r>
              <a:rPr lang="en-US" sz="1700" dirty="0">
                <a:solidFill>
                  <a:srgbClr val="000000"/>
                </a:solidFill>
                <a:latin typeface="Times New Roman" panose="02020603050405020304" pitchFamily="18" charset="0"/>
              </a:rPr>
              <a:t>Phase 3: Question Drafting</a:t>
            </a:r>
          </a:p>
          <a:p>
            <a:pPr algn="l" rtl="0" fontAlgn="base"/>
            <a:endParaRPr lang="en-US" b="0" i="0" dirty="0">
              <a:solidFill>
                <a:srgbClr val="000000"/>
              </a:solidFill>
              <a:effectLst/>
              <a:latin typeface="Segoe UI" panose="020B0502040204020203" pitchFamily="34" charset="0"/>
            </a:endParaRPr>
          </a:p>
          <a:p>
            <a:pPr algn="l" rtl="0" fontAlgn="base"/>
            <a:r>
              <a:rPr lang="en-US" sz="1700" dirty="0">
                <a:solidFill>
                  <a:srgbClr val="000000"/>
                </a:solidFill>
                <a:latin typeface="Times New Roman" panose="02020603050405020304" pitchFamily="18" charset="0"/>
              </a:rPr>
              <a:t>We will reform new groups for Phase 3. First, compare the elements with your new group members and see if you broke down the charges the same way. Next, compare the evidence supporting and disproving each element. Perhaps you will make some changes based on what you learn in your new groups. Then, begin drafting questions that you would want to ask the investigator, the complainant, and the respondent, and then witnesses—in that order of priority.</a:t>
            </a:r>
          </a:p>
          <a:p>
            <a:pPr algn="l" rtl="0" fontAlgn="base"/>
            <a:endParaRPr lang="en-US" b="0" i="0" dirty="0">
              <a:solidFill>
                <a:srgbClr val="000000"/>
              </a:solidFill>
              <a:effectLst/>
              <a:latin typeface="Segoe UI" panose="020B0502040204020203" pitchFamily="34" charset="0"/>
            </a:endParaRPr>
          </a:p>
          <a:p>
            <a:pPr algn="l" rtl="0" fontAlgn="base"/>
            <a:r>
              <a:rPr lang="en-US" sz="1700" dirty="0">
                <a:solidFill>
                  <a:srgbClr val="000000"/>
                </a:solidFill>
                <a:latin typeface="Times New Roman" panose="02020603050405020304" pitchFamily="18" charset="0"/>
              </a:rPr>
              <a:t>Phase 4: Hearing Simulation</a:t>
            </a:r>
          </a:p>
          <a:p>
            <a:pPr algn="l" rtl="0" fontAlgn="base"/>
            <a:endParaRPr lang="en-US" b="0" i="0" dirty="0">
              <a:solidFill>
                <a:srgbClr val="000000"/>
              </a:solidFill>
              <a:effectLst/>
              <a:latin typeface="Segoe UI" panose="020B0502040204020203" pitchFamily="34" charset="0"/>
            </a:endParaRPr>
          </a:p>
          <a:p>
            <a:pPr algn="l" rtl="0" fontAlgn="base"/>
            <a:r>
              <a:rPr lang="en-US" sz="1700" dirty="0">
                <a:solidFill>
                  <a:srgbClr val="000000"/>
                </a:solidFill>
                <a:latin typeface="Times New Roman" panose="02020603050405020304" pitchFamily="18" charset="0"/>
              </a:rPr>
              <a:t>After you draft questions, we’ll move into a simulated hearing. In the interest of time, we will skip the preliminaries and go right into the presentation of evidence. So, we’ll start with your questions of the investigator, followed by the complainant’s questions for the investigator and the respondent’s questions for the investigator. When the complainant and respondent (pretend they have advisors) are asking their questions, put yourself in the role of the chair. Consider if the questions are relevant or whether you need to make a determination that those questions should not be answered. And, keep track of the information/answers provided, because you will be making a decision! After cross-examination of the investigator, we’ll proceed with cross examination of the complainant, then respondent, etc. </a:t>
            </a:r>
            <a:endParaRPr lang="en-US" b="0" i="0" dirty="0">
              <a:solidFill>
                <a:srgbClr val="000000"/>
              </a:solidFill>
              <a:effectLst/>
              <a:latin typeface="Segoe UI" panose="020B0502040204020203" pitchFamily="34" charset="0"/>
            </a:endParaRPr>
          </a:p>
          <a:p>
            <a:pPr algn="l" rtl="0" fontAlgn="base"/>
            <a:r>
              <a:rPr lang="en-US" sz="1700" dirty="0">
                <a:solidFill>
                  <a:srgbClr val="000000"/>
                </a:solidFill>
                <a:latin typeface="Times New Roman" panose="02020603050405020304" pitchFamily="18" charset="0"/>
              </a:rPr>
              <a:t>There will be brief closing statements, and then we will proceed to Phase 5.</a:t>
            </a:r>
          </a:p>
          <a:p>
            <a:pPr algn="l" rtl="0" fontAlgn="base"/>
            <a:endParaRPr lang="en-US" b="0" i="0" dirty="0">
              <a:solidFill>
                <a:srgbClr val="000000"/>
              </a:solidFill>
              <a:effectLst/>
              <a:latin typeface="Segoe UI" panose="020B0502040204020203" pitchFamily="34" charset="0"/>
            </a:endParaRPr>
          </a:p>
          <a:p>
            <a:pPr algn="l" rtl="0" fontAlgn="base"/>
            <a:r>
              <a:rPr lang="en-US" sz="1700" dirty="0">
                <a:solidFill>
                  <a:srgbClr val="000000"/>
                </a:solidFill>
                <a:latin typeface="Times New Roman" panose="02020603050405020304" pitchFamily="18" charset="0"/>
              </a:rPr>
              <a:t>Phase 5: Deliberation</a:t>
            </a:r>
            <a:endParaRPr lang="en-US" b="0" i="0" dirty="0">
              <a:solidFill>
                <a:srgbClr val="000000"/>
              </a:solidFill>
              <a:effectLst/>
              <a:latin typeface="Segoe UI" panose="020B0502040204020203" pitchFamily="34" charset="0"/>
            </a:endParaRPr>
          </a:p>
          <a:p>
            <a:pPr algn="l" rtl="0" fontAlgn="base"/>
            <a:endParaRPr lang="en-US" sz="1700" dirty="0">
              <a:solidFill>
                <a:srgbClr val="000000"/>
              </a:solidFill>
              <a:latin typeface="Times New Roman" panose="02020603050405020304" pitchFamily="18" charset="0"/>
            </a:endParaRPr>
          </a:p>
          <a:p>
            <a:pPr algn="l" rtl="0" fontAlgn="base"/>
            <a:r>
              <a:rPr lang="en-US" sz="1700" dirty="0">
                <a:solidFill>
                  <a:srgbClr val="000000"/>
                </a:solidFill>
                <a:latin typeface="Times New Roman" panose="02020603050405020304" pitchFamily="18" charset="0"/>
              </a:rPr>
              <a:t>We will remix the groups again and deliberate on the charges. You and your group will determine responsibility of the respondent, and then if you find the respondent responsible, you will get impact statements to consider when determining sanctions and remedies. We’ll take a moment to discuss your decisions together as a large group.</a:t>
            </a:r>
          </a:p>
          <a:p>
            <a:pPr algn="l" rtl="0" fontAlgn="base"/>
            <a:endParaRPr lang="en-US" b="0" i="0" dirty="0">
              <a:solidFill>
                <a:srgbClr val="000000"/>
              </a:solidFill>
              <a:effectLst/>
              <a:latin typeface="Segoe UI" panose="020B0502040204020203" pitchFamily="34" charset="0"/>
            </a:endParaRPr>
          </a:p>
          <a:p>
            <a:pPr algn="l" rtl="0" fontAlgn="base"/>
            <a:r>
              <a:rPr lang="en-US" sz="1700" dirty="0">
                <a:solidFill>
                  <a:srgbClr val="000000"/>
                </a:solidFill>
                <a:latin typeface="Times New Roman" panose="02020603050405020304" pitchFamily="18" charset="0"/>
              </a:rPr>
              <a:t>Phase 6: Decision Drafting</a:t>
            </a:r>
          </a:p>
          <a:p>
            <a:pPr algn="l" rtl="0" fontAlgn="base"/>
            <a:endParaRPr lang="en-US" b="0" i="0" dirty="0">
              <a:solidFill>
                <a:srgbClr val="000000"/>
              </a:solidFill>
              <a:effectLst/>
              <a:latin typeface="Segoe UI" panose="020B0502040204020203" pitchFamily="34" charset="0"/>
            </a:endParaRPr>
          </a:p>
          <a:p>
            <a:pPr algn="l" rtl="0" fontAlgn="base"/>
            <a:r>
              <a:rPr lang="en-US" sz="1700" dirty="0">
                <a:solidFill>
                  <a:srgbClr val="000000"/>
                </a:solidFill>
                <a:latin typeface="Times New Roman" panose="02020603050405020304" pitchFamily="18" charset="0"/>
              </a:rPr>
              <a:t>We’ll use the remaining time for you to practice drafting a decision. You can work on the decision drafting in groups today (same groups that you deliberated with). We made a rough outline to get you started that fills in a lot of the required language that you learned about on Thursday, and you will fill it in from there.</a:t>
            </a:r>
            <a:endParaRPr lang="en-US" b="0" i="0" dirty="0">
              <a:solidFill>
                <a:srgbClr val="000000"/>
              </a:solidFill>
              <a:effectLst/>
              <a:latin typeface="Segoe UI" panose="020B0502040204020203" pitchFamily="34" charset="0"/>
            </a:endParaRPr>
          </a:p>
        </p:txBody>
      </p:sp>
      <p:sp>
        <p:nvSpPr>
          <p:cNvPr id="4" name="Slide Number Placeholder 3"/>
          <p:cNvSpPr>
            <a:spLocks noGrp="1"/>
          </p:cNvSpPr>
          <p:nvPr>
            <p:ph type="sldNum" sz="quarter" idx="5"/>
          </p:nvPr>
        </p:nvSpPr>
        <p:spPr/>
        <p:txBody>
          <a:bodyPr/>
          <a:lstStyle/>
          <a:p>
            <a:fld id="{EE897D2D-36B5-427D-9849-0D1ED4134E41}" type="slidenum">
              <a:rPr lang="en-US" smtClean="0"/>
              <a:t>3</a:t>
            </a:fld>
            <a:endParaRPr lang="en-US" dirty="0"/>
          </a:p>
        </p:txBody>
      </p:sp>
    </p:spTree>
    <p:extLst>
      <p:ext uri="{BB962C8B-B14F-4D97-AF65-F5344CB8AC3E}">
        <p14:creationId xmlns:p14="http://schemas.microsoft.com/office/powerpoint/2010/main" val="453755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solidFill>
                  <a:srgbClr val="000000"/>
                </a:solidFill>
                <a:latin typeface="Times New Roman" panose="02020603050405020304" pitchFamily="18" charset="0"/>
              </a:rPr>
              <a:t>In real life, these reports will be lengthy. And, you will also get a lot of additional material that we are not providing you here in the interest of time: interview transcripts, recordings, documents, etc. You don’t just get the investigator’s report—you also get the materials that went into the creation of the report. Also, you will want to take as much time as you need to review this information. </a:t>
            </a:r>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4</a:t>
            </a:fld>
            <a:endParaRPr lang="en-US" dirty="0"/>
          </a:p>
        </p:txBody>
      </p:sp>
    </p:spTree>
    <p:extLst>
      <p:ext uri="{BB962C8B-B14F-4D97-AF65-F5344CB8AC3E}">
        <p14:creationId xmlns:p14="http://schemas.microsoft.com/office/powerpoint/2010/main" val="3351181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700" dirty="0">
                <a:solidFill>
                  <a:srgbClr val="000000"/>
                </a:solidFill>
                <a:latin typeface="Times New Roman" panose="02020603050405020304" pitchFamily="18" charset="0"/>
              </a:rPr>
              <a:t>30 minutes to do Analysis of charges. Obviously take as much time as you need in real life. Form up into groups of 3. </a:t>
            </a:r>
            <a:endParaRPr lang="en-US" b="0" i="0" dirty="0">
              <a:solidFill>
                <a:srgbClr val="000000"/>
              </a:solidFill>
              <a:effectLst/>
              <a:latin typeface="Segoe UI" panose="020B0502040204020203" pitchFamily="34" charset="0"/>
            </a:endParaRPr>
          </a:p>
          <a:p>
            <a:pPr algn="l" rtl="0" fontAlgn="base"/>
            <a:r>
              <a:rPr lang="en-US" sz="1700" dirty="0">
                <a:solidFill>
                  <a:srgbClr val="000000"/>
                </a:solidFill>
                <a:latin typeface="Times New Roman" panose="02020603050405020304" pitchFamily="18" charset="0"/>
              </a:rPr>
              <a:t>[use total number of participants/attendees. Divide by 3. Go around the room and have people sound off by that quotient (probably 1-5)] </a:t>
            </a:r>
            <a:endParaRPr lang="en-US" b="0" i="0" dirty="0">
              <a:solidFill>
                <a:srgbClr val="000000"/>
              </a:solidFill>
              <a:effectLst/>
              <a:latin typeface="Segoe UI" panose="020B0502040204020203" pitchFamily="34" charset="0"/>
            </a:endParaRPr>
          </a:p>
        </p:txBody>
      </p:sp>
      <p:sp>
        <p:nvSpPr>
          <p:cNvPr id="4" name="Slide Number Placeholder 3"/>
          <p:cNvSpPr>
            <a:spLocks noGrp="1"/>
          </p:cNvSpPr>
          <p:nvPr>
            <p:ph type="sldNum" sz="quarter" idx="5"/>
          </p:nvPr>
        </p:nvSpPr>
        <p:spPr/>
        <p:txBody>
          <a:bodyPr/>
          <a:lstStyle/>
          <a:p>
            <a:fld id="{EE897D2D-36B5-427D-9849-0D1ED4134E41}" type="slidenum">
              <a:rPr lang="en-US" smtClean="0"/>
              <a:t>5</a:t>
            </a:fld>
            <a:endParaRPr lang="en-US" dirty="0"/>
          </a:p>
        </p:txBody>
      </p:sp>
    </p:spTree>
    <p:extLst>
      <p:ext uri="{BB962C8B-B14F-4D97-AF65-F5344CB8AC3E}">
        <p14:creationId xmlns:p14="http://schemas.microsoft.com/office/powerpoint/2010/main" val="133057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solidFill>
                  <a:srgbClr val="000000"/>
                </a:solidFill>
                <a:latin typeface="Times New Roman" panose="02020603050405020304" pitchFamily="18" charset="0"/>
              </a:rPr>
              <a:t>With your group, I recommend you study the charge definitions carefully and then break each charge down into its separate elements, like we practiced Tuesday with Stalking, Domestic Violence, and Dating Violence. Then go through the investigation report together and make notes about what evidence supports each element and what evidence detracts from each element. You can work together or divide up charges/elements and work separately, coming together at the end to assemble info. Don’t prejudge. Just organize!</a:t>
            </a:r>
          </a:p>
          <a:p>
            <a:endParaRPr lang="en-US" sz="1700" dirty="0">
              <a:solidFill>
                <a:srgbClr val="000000"/>
              </a:solidFill>
              <a:latin typeface="Times New Roman" panose="02020603050405020304" pitchFamily="18" charset="0"/>
            </a:endParaRPr>
          </a:p>
          <a:p>
            <a:r>
              <a:rPr lang="en-US" sz="1700" dirty="0">
                <a:solidFill>
                  <a:srgbClr val="000000"/>
                </a:solidFill>
                <a:latin typeface="Times New Roman" panose="02020603050405020304" pitchFamily="18" charset="0"/>
              </a:rPr>
              <a:t>Give participants time to review report and organize info.</a:t>
            </a:r>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6</a:t>
            </a:fld>
            <a:endParaRPr lang="en-US" dirty="0"/>
          </a:p>
        </p:txBody>
      </p:sp>
    </p:spTree>
    <p:extLst>
      <p:ext uri="{BB962C8B-B14F-4D97-AF65-F5344CB8AC3E}">
        <p14:creationId xmlns:p14="http://schemas.microsoft.com/office/powerpoint/2010/main" val="40592712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700" dirty="0">
                <a:solidFill>
                  <a:srgbClr val="000000"/>
                </a:solidFill>
                <a:latin typeface="Times New Roman" panose="02020603050405020304" pitchFamily="18" charset="0"/>
              </a:rPr>
              <a:t>Question Drafting. Work until 9:45 </a:t>
            </a:r>
            <a:endParaRPr lang="en-US" b="0" i="0" dirty="0">
              <a:solidFill>
                <a:srgbClr val="000000"/>
              </a:solidFill>
              <a:effectLst/>
              <a:latin typeface="Segoe UI" panose="020B0502040204020203" pitchFamily="34" charset="0"/>
            </a:endParaRPr>
          </a:p>
          <a:p>
            <a:pPr algn="l" rtl="0" fontAlgn="base"/>
            <a:r>
              <a:rPr lang="en-US" sz="1700" dirty="0">
                <a:solidFill>
                  <a:srgbClr val="000000"/>
                </a:solidFill>
                <a:latin typeface="Times New Roman" panose="02020603050405020304" pitchFamily="18" charset="0"/>
              </a:rPr>
              <a:t>Split into new groups. (Send one person from each group to the next successive group, person from group 5 goes to group 1.) </a:t>
            </a:r>
            <a:endParaRPr lang="en-US" b="0" i="0" dirty="0">
              <a:solidFill>
                <a:srgbClr val="000000"/>
              </a:solidFill>
              <a:effectLst/>
              <a:latin typeface="Segoe UI" panose="020B0502040204020203" pitchFamily="34"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7</a:t>
            </a:fld>
            <a:endParaRPr lang="en-US" dirty="0"/>
          </a:p>
        </p:txBody>
      </p:sp>
    </p:spTree>
    <p:extLst>
      <p:ext uri="{BB962C8B-B14F-4D97-AF65-F5344CB8AC3E}">
        <p14:creationId xmlns:p14="http://schemas.microsoft.com/office/powerpoint/2010/main" val="21403941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700" dirty="0">
                <a:solidFill>
                  <a:srgbClr val="000000"/>
                </a:solidFill>
                <a:latin typeface="Times New Roman" panose="02020603050405020304" pitchFamily="18" charset="0"/>
              </a:rPr>
              <a:t>Work to prepare questions that will help you clarify disputed facts or help you determine credibility or weight to give to evidence. Think about what you need to know or clarify in order to determine whether or not each element of each charge is established by a preponderance of the evidence. </a:t>
            </a:r>
            <a:endParaRPr lang="en-US" b="0" i="0" dirty="0">
              <a:solidFill>
                <a:srgbClr val="000000"/>
              </a:solidFill>
              <a:effectLst/>
              <a:latin typeface="Segoe UI" panose="020B0502040204020203" pitchFamily="34" charset="0"/>
            </a:endParaRPr>
          </a:p>
          <a:p>
            <a:pPr algn="l" rtl="0" fontAlgn="base"/>
            <a:endParaRPr lang="en-US" sz="1700" dirty="0">
              <a:solidFill>
                <a:srgbClr val="000000"/>
              </a:solidFill>
              <a:latin typeface="Times New Roman" panose="02020603050405020304" pitchFamily="18" charset="0"/>
            </a:endParaRPr>
          </a:p>
          <a:p>
            <a:pPr algn="l" rtl="0" fontAlgn="base"/>
            <a:r>
              <a:rPr lang="en-US" sz="1700" dirty="0">
                <a:solidFill>
                  <a:srgbClr val="000000"/>
                </a:solidFill>
                <a:latin typeface="Times New Roman" panose="02020603050405020304" pitchFamily="18" charset="0"/>
              </a:rPr>
              <a:t>Prepare questions for the investigator, then the complainant, then the respondent, and then the witnesses in that order. You do not have to have the same number of questions for each person who participates, and take your time. If you do not get to all the witnesses, don’t worry about it. Spend most of your time on the investigator and parties today, just in the interest of time. </a:t>
            </a:r>
            <a:endParaRPr lang="en-US" b="0" i="0" dirty="0">
              <a:solidFill>
                <a:srgbClr val="000000"/>
              </a:solidFill>
              <a:effectLst/>
              <a:latin typeface="Segoe UI" panose="020B0502040204020203" pitchFamily="34"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8</a:t>
            </a:fld>
            <a:endParaRPr lang="en-US" dirty="0"/>
          </a:p>
        </p:txBody>
      </p:sp>
    </p:spTree>
    <p:extLst>
      <p:ext uri="{BB962C8B-B14F-4D97-AF65-F5344CB8AC3E}">
        <p14:creationId xmlns:p14="http://schemas.microsoft.com/office/powerpoint/2010/main" val="27206920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sz="1700" dirty="0">
                <a:latin typeface="Times New Roman" panose="02020603050405020304" pitchFamily="18" charset="0"/>
                <a:ea typeface="Times New Roman" panose="02020603050405020304" pitchFamily="18" charset="0"/>
                <a:cs typeface="Times New Roman" panose="02020603050405020304" pitchFamily="18" charset="0"/>
              </a:rPr>
              <a:t>Review of questioning suggestions. Is the answer in the report? </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897D2D-36B5-427D-9849-0D1ED4134E41}" type="slidenum">
              <a:rPr lang="en-US" smtClean="0"/>
              <a:t>9</a:t>
            </a:fld>
            <a:endParaRPr lang="en-US" dirty="0"/>
          </a:p>
        </p:txBody>
      </p:sp>
    </p:spTree>
    <p:extLst>
      <p:ext uri="{BB962C8B-B14F-4D97-AF65-F5344CB8AC3E}">
        <p14:creationId xmlns:p14="http://schemas.microsoft.com/office/powerpoint/2010/main" val="25530049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299" y="1122363"/>
            <a:ext cx="8915401"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299" y="3602038"/>
            <a:ext cx="891540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sz="3200"/>
            </a:lvl1pPr>
          </a:lstStyle>
          <a:p>
            <a:fld id="{D42FAA93-99E7-4482-987D-A641F2210284}" type="slidenum">
              <a:rPr lang="en-US" smtClean="0"/>
              <a:pPr/>
              <a:t>‹#›</a:t>
            </a:fld>
            <a:endParaRPr lang="en-US" dirty="0"/>
          </a:p>
        </p:txBody>
      </p:sp>
    </p:spTree>
    <p:extLst>
      <p:ext uri="{BB962C8B-B14F-4D97-AF65-F5344CB8AC3E}">
        <p14:creationId xmlns:p14="http://schemas.microsoft.com/office/powerpoint/2010/main" val="80812167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2FAA93-99E7-4482-987D-A641F2210284}" type="slidenum">
              <a:rPr lang="en-US" smtClean="0"/>
              <a:t>‹#›</a:t>
            </a:fld>
            <a:endParaRPr lang="en-US" dirty="0"/>
          </a:p>
        </p:txBody>
      </p:sp>
    </p:spTree>
    <p:extLst>
      <p:ext uri="{BB962C8B-B14F-4D97-AF65-F5344CB8AC3E}">
        <p14:creationId xmlns:p14="http://schemas.microsoft.com/office/powerpoint/2010/main" val="839248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2FAA93-99E7-4482-987D-A641F2210284}" type="slidenum">
              <a:rPr lang="en-US" smtClean="0"/>
              <a:t>‹#›</a:t>
            </a:fld>
            <a:endParaRPr lang="en-US" dirty="0"/>
          </a:p>
        </p:txBody>
      </p:sp>
    </p:spTree>
    <p:extLst>
      <p:ext uri="{BB962C8B-B14F-4D97-AF65-F5344CB8AC3E}">
        <p14:creationId xmlns:p14="http://schemas.microsoft.com/office/powerpoint/2010/main" val="869087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1905000" y="6286501"/>
            <a:ext cx="5334000" cy="457200"/>
          </a:xfrm>
        </p:spPr>
        <p:txBody>
          <a:bodyPr/>
          <a:lstStyle/>
          <a:p>
            <a:endParaRPr lang="en-US" dirty="0"/>
          </a:p>
        </p:txBody>
      </p:sp>
      <p:sp>
        <p:nvSpPr>
          <p:cNvPr id="6" name="Slide Number Placeholder 5"/>
          <p:cNvSpPr>
            <a:spLocks noGrp="1"/>
          </p:cNvSpPr>
          <p:nvPr>
            <p:ph type="sldNum" sz="quarter" idx="12"/>
          </p:nvPr>
        </p:nvSpPr>
        <p:spPr>
          <a:xfrm>
            <a:off x="7353301" y="6286501"/>
            <a:ext cx="1676399" cy="457200"/>
          </a:xfrm>
        </p:spPr>
        <p:txBody>
          <a:bodyPr/>
          <a:lstStyle>
            <a:lvl1pPr>
              <a:defRPr sz="3200"/>
            </a:lvl1pPr>
          </a:lstStyle>
          <a:p>
            <a:fld id="{D42FAA93-99E7-4482-987D-A641F2210284}" type="slidenum">
              <a:rPr lang="en-US" smtClean="0"/>
              <a:pPr/>
              <a:t>‹#›</a:t>
            </a:fld>
            <a:endParaRPr lang="en-US" dirty="0"/>
          </a:p>
        </p:txBody>
      </p:sp>
    </p:spTree>
    <p:extLst>
      <p:ext uri="{BB962C8B-B14F-4D97-AF65-F5344CB8AC3E}">
        <p14:creationId xmlns:p14="http://schemas.microsoft.com/office/powerpoint/2010/main" val="3349817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sz="3200"/>
            </a:lvl1pPr>
          </a:lstStyle>
          <a:p>
            <a:fld id="{D42FAA93-99E7-4482-987D-A641F2210284}" type="slidenum">
              <a:rPr lang="en-US" smtClean="0"/>
              <a:pPr/>
              <a:t>‹#›</a:t>
            </a:fld>
            <a:endParaRPr lang="en-US" dirty="0"/>
          </a:p>
        </p:txBody>
      </p:sp>
    </p:spTree>
    <p:extLst>
      <p:ext uri="{BB962C8B-B14F-4D97-AF65-F5344CB8AC3E}">
        <p14:creationId xmlns:p14="http://schemas.microsoft.com/office/powerpoint/2010/main" val="2871893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2FAA93-99E7-4482-987D-A641F2210284}" type="slidenum">
              <a:rPr lang="en-US" smtClean="0"/>
              <a:t>‹#›</a:t>
            </a:fld>
            <a:endParaRPr lang="en-US" dirty="0"/>
          </a:p>
        </p:txBody>
      </p:sp>
    </p:spTree>
    <p:extLst>
      <p:ext uri="{BB962C8B-B14F-4D97-AF65-F5344CB8AC3E}">
        <p14:creationId xmlns:p14="http://schemas.microsoft.com/office/powerpoint/2010/main" val="4139367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42FAA93-99E7-4482-987D-A641F2210284}" type="slidenum">
              <a:rPr lang="en-US" smtClean="0"/>
              <a:t>‹#›</a:t>
            </a:fld>
            <a:endParaRPr lang="en-US" dirty="0"/>
          </a:p>
        </p:txBody>
      </p:sp>
    </p:spTree>
    <p:extLst>
      <p:ext uri="{BB962C8B-B14F-4D97-AF65-F5344CB8AC3E}">
        <p14:creationId xmlns:p14="http://schemas.microsoft.com/office/powerpoint/2010/main" val="2870159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a:xfrm>
            <a:off x="3028950" y="6324601"/>
            <a:ext cx="3086100" cy="396876"/>
          </a:xfrm>
        </p:spPr>
        <p:txBody>
          <a:bodyPr/>
          <a:lstStyle/>
          <a:p>
            <a:endParaRPr lang="en-US" dirty="0"/>
          </a:p>
        </p:txBody>
      </p:sp>
      <p:sp>
        <p:nvSpPr>
          <p:cNvPr id="5" name="Slide Number Placeholder 4"/>
          <p:cNvSpPr>
            <a:spLocks noGrp="1"/>
          </p:cNvSpPr>
          <p:nvPr>
            <p:ph type="sldNum" sz="quarter" idx="12"/>
          </p:nvPr>
        </p:nvSpPr>
        <p:spPr>
          <a:xfrm>
            <a:off x="6457950" y="6324601"/>
            <a:ext cx="2057400" cy="419099"/>
          </a:xfrm>
        </p:spPr>
        <p:txBody>
          <a:bodyPr/>
          <a:lstStyle/>
          <a:p>
            <a:fld id="{D42FAA93-99E7-4482-987D-A641F2210284}" type="slidenum">
              <a:rPr lang="en-US" smtClean="0"/>
              <a:t>‹#›</a:t>
            </a:fld>
            <a:endParaRPr lang="en-US" dirty="0"/>
          </a:p>
        </p:txBody>
      </p:sp>
    </p:spTree>
    <p:extLst>
      <p:ext uri="{BB962C8B-B14F-4D97-AF65-F5344CB8AC3E}">
        <p14:creationId xmlns:p14="http://schemas.microsoft.com/office/powerpoint/2010/main" val="1218677979"/>
      </p:ext>
    </p:extLst>
  </p:cSld>
  <p:clrMapOvr>
    <a:masterClrMapping/>
  </p:clrMapOvr>
  <p:extLst>
    <p:ext uri="{DCECCB84-F9BA-43D5-87BE-67443E8EF086}">
      <p15:sldGuideLst xmlns:p15="http://schemas.microsoft.com/office/powerpoint/2012/main">
        <p15:guide id="9" orient="horz" pos="4320" userDrawn="1">
          <p15:clr>
            <a:srgbClr val="F26B43"/>
          </p15:clr>
        </p15:guide>
        <p15:guide id="10" userDrawn="1">
          <p15:clr>
            <a:srgbClr val="A4A3A4"/>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42FAA93-99E7-4482-987D-A641F2210284}" type="slidenum">
              <a:rPr lang="en-US" smtClean="0"/>
              <a:t>‹#›</a:t>
            </a:fld>
            <a:endParaRPr lang="en-US" dirty="0"/>
          </a:p>
        </p:txBody>
      </p:sp>
    </p:spTree>
    <p:extLst>
      <p:ext uri="{BB962C8B-B14F-4D97-AF65-F5344CB8AC3E}">
        <p14:creationId xmlns:p14="http://schemas.microsoft.com/office/powerpoint/2010/main" val="2467894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2FAA93-99E7-4482-987D-A641F2210284}" type="slidenum">
              <a:rPr lang="en-US" smtClean="0"/>
              <a:t>‹#›</a:t>
            </a:fld>
            <a:endParaRPr lang="en-US" dirty="0"/>
          </a:p>
        </p:txBody>
      </p:sp>
    </p:spTree>
    <p:extLst>
      <p:ext uri="{BB962C8B-B14F-4D97-AF65-F5344CB8AC3E}">
        <p14:creationId xmlns:p14="http://schemas.microsoft.com/office/powerpoint/2010/main" val="1304948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2FAA93-99E7-4482-987D-A641F2210284}" type="slidenum">
              <a:rPr lang="en-US" smtClean="0"/>
              <a:t>‹#›</a:t>
            </a:fld>
            <a:endParaRPr lang="en-US" dirty="0"/>
          </a:p>
        </p:txBody>
      </p:sp>
    </p:spTree>
    <p:extLst>
      <p:ext uri="{BB962C8B-B14F-4D97-AF65-F5344CB8AC3E}">
        <p14:creationId xmlns:p14="http://schemas.microsoft.com/office/powerpoint/2010/main" val="1601372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EFDFA"/>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685800"/>
            <a:ext cx="7924800" cy="91439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790701"/>
            <a:ext cx="7924800" cy="438149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1905000" y="6286501"/>
            <a:ext cx="5334000" cy="457200"/>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7353301" y="6286501"/>
            <a:ext cx="1676399" cy="457200"/>
          </a:xfrm>
          <a:prstGeom prst="rect">
            <a:avLst/>
          </a:prstGeom>
        </p:spPr>
        <p:txBody>
          <a:bodyPr vert="horz" lIns="91440" tIns="45720" rIns="91440" bIns="45720" rtlCol="0" anchor="ctr"/>
          <a:lstStyle>
            <a:lvl1pPr algn="r">
              <a:defRPr sz="1200">
                <a:solidFill>
                  <a:schemeClr val="tx1">
                    <a:tint val="75000"/>
                  </a:schemeClr>
                </a:solidFill>
              </a:defRPr>
            </a:lvl1pPr>
          </a:lstStyle>
          <a:p>
            <a:fld id="{D42FAA93-99E7-4482-987D-A641F2210284}" type="slidenum">
              <a:rPr lang="en-US" smtClean="0"/>
              <a:pPr/>
              <a:t>‹#›</a:t>
            </a:fld>
            <a:endParaRPr lang="en-US" dirty="0"/>
          </a:p>
        </p:txBody>
      </p:sp>
      <p:pic>
        <p:nvPicPr>
          <p:cNvPr id="10" name="Graphic 9">
            <a:extLst>
              <a:ext uri="{FF2B5EF4-FFF2-40B4-BE49-F238E27FC236}">
                <a16:creationId xmlns:a16="http://schemas.microsoft.com/office/drawing/2014/main" id="{5E8CC4A6-3A5C-4141-84A9-38BE63C6E8D4}"/>
              </a:ext>
            </a:extLst>
          </p:cNvPr>
          <p:cNvPicPr>
            <a:picLocks noChangeAspect="1"/>
          </p:cNvPicPr>
          <p:nvPr userDrawn="1"/>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14300" y="6286501"/>
            <a:ext cx="1676400" cy="457200"/>
          </a:xfrm>
          <a:prstGeom prst="rect">
            <a:avLst/>
          </a:prstGeom>
        </p:spPr>
      </p:pic>
      <p:sp>
        <p:nvSpPr>
          <p:cNvPr id="4" name="Rectangle 3">
            <a:extLst>
              <a:ext uri="{FF2B5EF4-FFF2-40B4-BE49-F238E27FC236}">
                <a16:creationId xmlns:a16="http://schemas.microsoft.com/office/drawing/2014/main" id="{208A82EC-7619-4153-ABB8-BC488E90D3F9}"/>
              </a:ext>
            </a:extLst>
          </p:cNvPr>
          <p:cNvSpPr/>
          <p:nvPr userDrawn="1"/>
        </p:nvSpPr>
        <p:spPr>
          <a:xfrm>
            <a:off x="114300" y="114301"/>
            <a:ext cx="8915400" cy="457199"/>
          </a:xfrm>
          <a:prstGeom prst="rect">
            <a:avLst/>
          </a:prstGeom>
          <a:solidFill>
            <a:srgbClr val="249A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653415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457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690563"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914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1147763"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userDrawn="1">
          <p15:clr>
            <a:srgbClr val="F26B43"/>
          </p15:clr>
        </p15:guide>
        <p15:guide id="2" orient="horz" pos="4320" userDrawn="1">
          <p15:clr>
            <a:srgbClr val="F26B43"/>
          </p15:clr>
        </p15:guide>
        <p15:guide id="7" userDrawn="1">
          <p15:clr>
            <a:srgbClr val="F26B43"/>
          </p15:clr>
        </p15:guide>
        <p15:guide id="8" pos="5760" userDrawn="1">
          <p15:clr>
            <a:srgbClr val="F26B43"/>
          </p15:clr>
        </p15:guide>
        <p15:guide id="13" pos="1128" userDrawn="1">
          <p15:clr>
            <a:srgbClr val="A4A3A4"/>
          </p15:clr>
        </p15:guide>
        <p15:guide id="14" pos="1200" userDrawn="1">
          <p15:clr>
            <a:srgbClr val="A4A3A4"/>
          </p15:clr>
        </p15:guide>
        <p15:guide id="15" pos="4560" userDrawn="1">
          <p15:clr>
            <a:srgbClr val="A4A3A4"/>
          </p15:clr>
        </p15:guide>
        <p15:guide id="16" pos="4632" userDrawn="1">
          <p15:clr>
            <a:srgbClr val="A4A3A4"/>
          </p15:clr>
        </p15:guide>
        <p15:guide id="17" orient="horz" pos="4248" userDrawn="1">
          <p15:clr>
            <a:srgbClr val="F26B43"/>
          </p15:clr>
        </p15:guide>
        <p15:guide id="18" orient="horz" pos="3960" userDrawn="1">
          <p15:clr>
            <a:srgbClr val="F26B43"/>
          </p15:clr>
        </p15:guide>
        <p15:guide id="19" pos="72" userDrawn="1">
          <p15:clr>
            <a:srgbClr val="F26B43"/>
          </p15:clr>
        </p15:guide>
        <p15:guide id="20" pos="5688" userDrawn="1">
          <p15:clr>
            <a:srgbClr val="F26B43"/>
          </p15:clr>
        </p15:guide>
        <p15:guide id="21" orient="horz" pos="72" userDrawn="1">
          <p15:clr>
            <a:srgbClr val="F26B43"/>
          </p15:clr>
        </p15:guide>
        <p15:guide id="22" orient="horz" pos="3888" userDrawn="1">
          <p15:clr>
            <a:srgbClr val="F26B43"/>
          </p15:clr>
        </p15:guide>
        <p15:guide id="23" orient="horz" pos="360" userDrawn="1">
          <p15:clr>
            <a:srgbClr val="F26B43"/>
          </p15:clr>
        </p15:guide>
        <p15:guide id="24" orient="horz" pos="432" userDrawn="1">
          <p15:clr>
            <a:srgbClr val="F26B43"/>
          </p15:clr>
        </p15:guide>
        <p15:guide id="25" orient="horz" pos="100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care.unl.ed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13E3C-EDFE-4050-B225-65ACC5BABDB6}"/>
              </a:ext>
            </a:extLst>
          </p:cNvPr>
          <p:cNvSpPr>
            <a:spLocks noGrp="1"/>
          </p:cNvSpPr>
          <p:nvPr>
            <p:ph type="ctrTitle"/>
          </p:nvPr>
        </p:nvSpPr>
        <p:spPr/>
        <p:txBody>
          <a:bodyPr>
            <a:normAutofit fontScale="90000"/>
          </a:bodyPr>
          <a:lstStyle/>
          <a:p>
            <a:r>
              <a:rPr lang="en-US" dirty="0"/>
              <a:t>Hearing Board Practice for Sexual Misconduct Proceedings</a:t>
            </a:r>
          </a:p>
        </p:txBody>
      </p:sp>
      <p:sp>
        <p:nvSpPr>
          <p:cNvPr id="3" name="Subtitle 2">
            <a:extLst>
              <a:ext uri="{FF2B5EF4-FFF2-40B4-BE49-F238E27FC236}">
                <a16:creationId xmlns:a16="http://schemas.microsoft.com/office/drawing/2014/main" id="{95131DE3-0643-4D16-B97A-8D4D9AA529A7}"/>
              </a:ext>
            </a:extLst>
          </p:cNvPr>
          <p:cNvSpPr>
            <a:spLocks noGrp="1"/>
          </p:cNvSpPr>
          <p:nvPr>
            <p:ph type="subTitle" idx="1"/>
          </p:nvPr>
        </p:nvSpPr>
        <p:spPr/>
        <p:txBody>
          <a:bodyPr/>
          <a:lstStyle/>
          <a:p>
            <a:r>
              <a:rPr lang="en-US" dirty="0"/>
              <a:t>August 2024</a:t>
            </a:r>
          </a:p>
        </p:txBody>
      </p:sp>
      <p:sp>
        <p:nvSpPr>
          <p:cNvPr id="4" name="Slide Number Placeholder 3">
            <a:extLst>
              <a:ext uri="{FF2B5EF4-FFF2-40B4-BE49-F238E27FC236}">
                <a16:creationId xmlns:a16="http://schemas.microsoft.com/office/drawing/2014/main" id="{6A7964C1-3F40-46D1-A989-746024EAEBA3}"/>
              </a:ext>
            </a:extLst>
          </p:cNvPr>
          <p:cNvSpPr>
            <a:spLocks noGrp="1"/>
          </p:cNvSpPr>
          <p:nvPr>
            <p:ph type="sldNum" sz="quarter" idx="12"/>
          </p:nvPr>
        </p:nvSpPr>
        <p:spPr/>
        <p:txBody>
          <a:bodyPr/>
          <a:lstStyle/>
          <a:p>
            <a:fld id="{D42FAA93-99E7-4482-987D-A641F2210284}" type="slidenum">
              <a:rPr lang="en-US" smtClean="0"/>
              <a:t>1</a:t>
            </a:fld>
            <a:endParaRPr lang="en-US" dirty="0"/>
          </a:p>
        </p:txBody>
      </p:sp>
    </p:spTree>
    <p:extLst>
      <p:ext uri="{BB962C8B-B14F-4D97-AF65-F5344CB8AC3E}">
        <p14:creationId xmlns:p14="http://schemas.microsoft.com/office/powerpoint/2010/main" val="1108312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Questioning/Cross-Examination by Hearing Board 2</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Second, consider: Why do I want to know this information? </a:t>
            </a:r>
          </a:p>
          <a:p>
            <a:r>
              <a:rPr lang="en-US" dirty="0"/>
              <a:t>If the information is not going to help you determine whether an element of a misconduct charge is more or less likely true, it is probably not a question to ask. </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10</a:t>
            </a:fld>
            <a:endParaRPr lang="en-US" dirty="0"/>
          </a:p>
        </p:txBody>
      </p:sp>
    </p:spTree>
    <p:extLst>
      <p:ext uri="{BB962C8B-B14F-4D97-AF65-F5344CB8AC3E}">
        <p14:creationId xmlns:p14="http://schemas.microsoft.com/office/powerpoint/2010/main" val="2539439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Questioning/Cross-Examination by Hearing Board 3</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lnSpcReduction="10000"/>
          </a:bodyPr>
          <a:lstStyle/>
          <a:p>
            <a:pPr marL="0" indent="0">
              <a:buNone/>
            </a:pPr>
            <a:r>
              <a:rPr lang="en-US" dirty="0"/>
              <a:t>Questioning tips:</a:t>
            </a:r>
          </a:p>
          <a:p>
            <a:r>
              <a:rPr lang="en-US" dirty="0"/>
              <a:t>Check your biases. If you are interrogating one party or witness aggressively but not another (or using different tones with different parties), it gives the appearance of bias.</a:t>
            </a:r>
          </a:p>
          <a:p>
            <a:r>
              <a:rPr lang="en-US" dirty="0"/>
              <a:t>Avoid compound questions and questions that lead the party or witness to a specific answer.</a:t>
            </a:r>
          </a:p>
          <a:p>
            <a:r>
              <a:rPr lang="en-US" dirty="0"/>
              <a:t>Prepare questions in advance.</a:t>
            </a:r>
          </a:p>
          <a:p>
            <a:r>
              <a:rPr lang="en-US" dirty="0"/>
              <a:t>Do not assume you and a party/witness think certain terms mean the same thing. </a:t>
            </a:r>
          </a:p>
          <a:p>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11</a:t>
            </a:fld>
            <a:endParaRPr lang="en-US" dirty="0"/>
          </a:p>
        </p:txBody>
      </p:sp>
    </p:spTree>
    <p:extLst>
      <p:ext uri="{BB962C8B-B14F-4D97-AF65-F5344CB8AC3E}">
        <p14:creationId xmlns:p14="http://schemas.microsoft.com/office/powerpoint/2010/main" val="4237903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03BDC8-953D-4409-8AFD-C278E0305C2F}"/>
              </a:ext>
            </a:extLst>
          </p:cNvPr>
          <p:cNvSpPr>
            <a:spLocks noGrp="1"/>
          </p:cNvSpPr>
          <p:nvPr>
            <p:ph type="title"/>
          </p:nvPr>
        </p:nvSpPr>
        <p:spPr/>
        <p:txBody>
          <a:bodyPr/>
          <a:lstStyle/>
          <a:p>
            <a:r>
              <a:rPr lang="en-US" dirty="0"/>
              <a:t>Simulated Hearing</a:t>
            </a:r>
          </a:p>
        </p:txBody>
      </p:sp>
      <p:sp>
        <p:nvSpPr>
          <p:cNvPr id="6" name="Text Placeholder 5">
            <a:extLst>
              <a:ext uri="{FF2B5EF4-FFF2-40B4-BE49-F238E27FC236}">
                <a16:creationId xmlns:a16="http://schemas.microsoft.com/office/drawing/2014/main" id="{52FB8EE0-2A94-4E6D-A30E-C7A22AF6649D}"/>
              </a:ext>
            </a:extLst>
          </p:cNvPr>
          <p:cNvSpPr>
            <a:spLocks noGrp="1"/>
          </p:cNvSpPr>
          <p:nvPr>
            <p:ph type="body" idx="1"/>
          </p:nvPr>
        </p:nvSpPr>
        <p:spPr/>
        <p:txBody>
          <a:bodyPr/>
          <a:lstStyle/>
          <a:p>
            <a:r>
              <a:rPr lang="en-US" dirty="0"/>
              <a:t>Phase 4</a:t>
            </a:r>
          </a:p>
        </p:txBody>
      </p:sp>
      <p:sp>
        <p:nvSpPr>
          <p:cNvPr id="4" name="Slide Number Placeholder 3">
            <a:extLst>
              <a:ext uri="{FF2B5EF4-FFF2-40B4-BE49-F238E27FC236}">
                <a16:creationId xmlns:a16="http://schemas.microsoft.com/office/drawing/2014/main" id="{ACE689D9-F513-4E35-A062-EB0318944813}"/>
              </a:ext>
            </a:extLst>
          </p:cNvPr>
          <p:cNvSpPr>
            <a:spLocks noGrp="1"/>
          </p:cNvSpPr>
          <p:nvPr>
            <p:ph type="sldNum" sz="quarter" idx="12"/>
          </p:nvPr>
        </p:nvSpPr>
        <p:spPr/>
        <p:txBody>
          <a:bodyPr/>
          <a:lstStyle/>
          <a:p>
            <a:fld id="{D42FAA93-99E7-4482-987D-A641F2210284}" type="slidenum">
              <a:rPr lang="en-US" smtClean="0"/>
              <a:t>12</a:t>
            </a:fld>
            <a:endParaRPr lang="en-US" dirty="0"/>
          </a:p>
        </p:txBody>
      </p:sp>
    </p:spTree>
    <p:extLst>
      <p:ext uri="{BB962C8B-B14F-4D97-AF65-F5344CB8AC3E}">
        <p14:creationId xmlns:p14="http://schemas.microsoft.com/office/powerpoint/2010/main" val="471990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Hearing Participants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20000"/>
          </a:bodyPr>
          <a:lstStyle/>
          <a:p>
            <a:pPr marL="0" indent="0">
              <a:buNone/>
            </a:pPr>
            <a:r>
              <a:rPr lang="en-US" dirty="0"/>
              <a:t>The people attending the hearing will typically be:</a:t>
            </a:r>
          </a:p>
          <a:p>
            <a:pPr marL="514350" indent="-514350">
              <a:buFont typeface="+mj-lt"/>
              <a:buAutoNum type="arabicPeriod"/>
            </a:pPr>
            <a:r>
              <a:rPr lang="en-US" dirty="0"/>
              <a:t>The investigator</a:t>
            </a:r>
          </a:p>
          <a:p>
            <a:pPr marL="514350" indent="-514350">
              <a:buFont typeface="+mj-lt"/>
              <a:buAutoNum type="arabicPeriod"/>
            </a:pPr>
            <a:r>
              <a:rPr lang="en-US" dirty="0"/>
              <a:t>Complainant / advisor(s)</a:t>
            </a:r>
          </a:p>
          <a:p>
            <a:pPr marL="514350" indent="-514350">
              <a:buFont typeface="+mj-lt"/>
              <a:buAutoNum type="arabicPeriod"/>
            </a:pPr>
            <a:r>
              <a:rPr lang="en-US" dirty="0"/>
              <a:t>Respondent / advisors(s)</a:t>
            </a:r>
          </a:p>
          <a:p>
            <a:pPr marL="514350" indent="-514350">
              <a:buFont typeface="+mj-lt"/>
              <a:buAutoNum type="arabicPeriod"/>
            </a:pPr>
            <a:r>
              <a:rPr lang="en-US" dirty="0"/>
              <a:t>Hearing Board and Chair</a:t>
            </a:r>
          </a:p>
          <a:p>
            <a:pPr marL="514350" indent="-514350">
              <a:buFont typeface="+mj-lt"/>
              <a:buAutoNum type="arabicPeriod"/>
            </a:pPr>
            <a:r>
              <a:rPr lang="en-US" dirty="0"/>
              <a:t>Witnesses</a:t>
            </a:r>
          </a:p>
          <a:p>
            <a:pPr marL="514350" indent="-514350">
              <a:buFont typeface="+mj-lt"/>
              <a:buAutoNum type="arabicPeriod"/>
            </a:pPr>
            <a:r>
              <a:rPr lang="en-US" dirty="0"/>
              <a:t>University Presenter</a:t>
            </a:r>
          </a:p>
          <a:p>
            <a:pPr marL="514350" indent="-514350">
              <a:buFont typeface="+mj-lt"/>
              <a:buAutoNum type="arabicPeriod"/>
            </a:pPr>
            <a:r>
              <a:rPr lang="en-US" dirty="0"/>
              <a:t>Hearing Facilitator</a:t>
            </a:r>
          </a:p>
          <a:p>
            <a:pPr marL="514350" indent="-514350">
              <a:buFont typeface="+mj-lt"/>
              <a:buAutoNum type="arabicPeriod"/>
            </a:pPr>
            <a:r>
              <a:rPr lang="en-US" dirty="0"/>
              <a:t>TIXC</a:t>
            </a:r>
          </a:p>
          <a:p>
            <a:pPr marL="514350" indent="-514350">
              <a:buFont typeface="+mj-lt"/>
              <a:buAutoNum type="arabicPeriod"/>
            </a:pPr>
            <a:r>
              <a:rPr lang="en-US" dirty="0"/>
              <a:t>General Counsel</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13</a:t>
            </a:fld>
            <a:endParaRPr lang="en-US" dirty="0"/>
          </a:p>
        </p:txBody>
      </p:sp>
    </p:spTree>
    <p:extLst>
      <p:ext uri="{BB962C8B-B14F-4D97-AF65-F5344CB8AC3E}">
        <p14:creationId xmlns:p14="http://schemas.microsoft.com/office/powerpoint/2010/main" val="1850895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Hearing Logistics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Chair directs the course of the hearing and covers basic logistical issues.</a:t>
            </a:r>
          </a:p>
          <a:p>
            <a:r>
              <a:rPr lang="en-US" dirty="0"/>
              <a:t>Video must remain on. Ensure no unauthorized persons are present.</a:t>
            </a:r>
          </a:p>
          <a:p>
            <a:r>
              <a:rPr lang="en-US" dirty="0"/>
              <a:t>Introduce participants.</a:t>
            </a:r>
          </a:p>
          <a:p>
            <a:r>
              <a:rPr lang="en-US" dirty="0"/>
              <a:t>Do conflict of interest check / allow parties to challenge board members.</a:t>
            </a:r>
          </a:p>
          <a:p>
            <a:r>
              <a:rPr lang="en-US" dirty="0"/>
              <a:t>Review procedures.</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14</a:t>
            </a:fld>
            <a:endParaRPr lang="en-US" dirty="0"/>
          </a:p>
        </p:txBody>
      </p:sp>
    </p:spTree>
    <p:extLst>
      <p:ext uri="{BB962C8B-B14F-4D97-AF65-F5344CB8AC3E}">
        <p14:creationId xmlns:p14="http://schemas.microsoft.com/office/powerpoint/2010/main" val="26708829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Hearing Procedures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a:bodyPr>
          <a:lstStyle/>
          <a:p>
            <a:r>
              <a:rPr lang="en-US" dirty="0"/>
              <a:t>Rules of decorum enforced.</a:t>
            </a:r>
          </a:p>
          <a:p>
            <a:r>
              <a:rPr lang="en-US" dirty="0"/>
              <a:t>One designated advisor conducts cross-examination; no objections to questions permitted.</a:t>
            </a:r>
          </a:p>
          <a:p>
            <a:r>
              <a:rPr lang="en-US" dirty="0"/>
              <a:t>Investigator called first, followed by Complainant and Respondent and witnesses (in that order).</a:t>
            </a:r>
          </a:p>
          <a:p>
            <a:r>
              <a:rPr lang="en-US" dirty="0"/>
              <a:t>Hearing is not intended to review everything in the investigation report; rather, the purpose is to focus on facts in dispute and issues of credibility.</a:t>
            </a:r>
          </a:p>
          <a:p>
            <a:r>
              <a:rPr lang="en-US" dirty="0"/>
              <a:t>Chair determines if questions are relevant before answer is given.</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15</a:t>
            </a:fld>
            <a:endParaRPr lang="en-US" dirty="0"/>
          </a:p>
        </p:txBody>
      </p:sp>
    </p:spTree>
    <p:extLst>
      <p:ext uri="{BB962C8B-B14F-4D97-AF65-F5344CB8AC3E}">
        <p14:creationId xmlns:p14="http://schemas.microsoft.com/office/powerpoint/2010/main" val="2964894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The Presentation of the Complaint and Evidence</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85000" lnSpcReduction="20000"/>
          </a:bodyPr>
          <a:lstStyle/>
          <a:p>
            <a:r>
              <a:rPr lang="en-US" dirty="0"/>
              <a:t>University presenter reads complaint; Hearing Board chair asks Respondent if they admit to the complaint. Assuming no admission:</a:t>
            </a:r>
          </a:p>
          <a:p>
            <a:r>
              <a:rPr lang="en-US" dirty="0"/>
              <a:t>Presentation of evidence</a:t>
            </a:r>
          </a:p>
          <a:p>
            <a:pPr lvl="1"/>
            <a:r>
              <a:rPr lang="en-US" dirty="0"/>
              <a:t>Opening statement by Complainant</a:t>
            </a:r>
          </a:p>
          <a:p>
            <a:pPr lvl="1"/>
            <a:r>
              <a:rPr lang="en-US" dirty="0"/>
              <a:t>Opening statement by Respondent</a:t>
            </a:r>
          </a:p>
          <a:p>
            <a:pPr lvl="1"/>
            <a:r>
              <a:rPr lang="en-US" dirty="0"/>
              <a:t>Order of witnesses called by University Presenter:</a:t>
            </a:r>
          </a:p>
          <a:p>
            <a:pPr lvl="2"/>
            <a:r>
              <a:rPr lang="en-US" dirty="0"/>
              <a:t>Investigator</a:t>
            </a:r>
          </a:p>
          <a:p>
            <a:pPr lvl="2"/>
            <a:r>
              <a:rPr lang="en-US" dirty="0"/>
              <a:t>Complainant</a:t>
            </a:r>
          </a:p>
          <a:p>
            <a:pPr lvl="2"/>
            <a:r>
              <a:rPr lang="en-US" dirty="0"/>
              <a:t>Respondent</a:t>
            </a:r>
          </a:p>
          <a:p>
            <a:pPr lvl="2"/>
            <a:r>
              <a:rPr lang="en-US" dirty="0"/>
              <a:t>Other witnesses</a:t>
            </a:r>
          </a:p>
          <a:p>
            <a:pPr lvl="1"/>
            <a:r>
              <a:rPr lang="en-US" dirty="0"/>
              <a:t>Order of questioning of each witness: Hearing Board, Complainant, Respondent</a:t>
            </a:r>
          </a:p>
          <a:p>
            <a:pPr lvl="1"/>
            <a:r>
              <a:rPr lang="en-US" dirty="0"/>
              <a:t>Additional witnesses called by Complainant</a:t>
            </a:r>
          </a:p>
          <a:p>
            <a:pPr lvl="1"/>
            <a:r>
              <a:rPr lang="en-US" dirty="0"/>
              <a:t>Additional witnesses called by Respondent</a:t>
            </a:r>
          </a:p>
          <a:p>
            <a:pPr lvl="2"/>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16</a:t>
            </a:fld>
            <a:endParaRPr lang="en-US" dirty="0"/>
          </a:p>
        </p:txBody>
      </p:sp>
    </p:spTree>
    <p:extLst>
      <p:ext uri="{BB962C8B-B14F-4D97-AF65-F5344CB8AC3E}">
        <p14:creationId xmlns:p14="http://schemas.microsoft.com/office/powerpoint/2010/main" val="1279285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The Presentation of the Complaint and Evidence 2</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85000" lnSpcReduction="20000"/>
          </a:bodyPr>
          <a:lstStyle/>
          <a:p>
            <a:r>
              <a:rPr lang="en-US" dirty="0"/>
              <a:t>University presenter reads complaint; Hearing Board chair asks Respondent if they admit to the complaint. Assuming no admission:</a:t>
            </a:r>
          </a:p>
          <a:p>
            <a:r>
              <a:rPr lang="en-US" dirty="0"/>
              <a:t>Presentation of evidence</a:t>
            </a:r>
          </a:p>
          <a:p>
            <a:pPr lvl="1"/>
            <a:r>
              <a:rPr lang="en-US" dirty="0"/>
              <a:t>Opening statement by Complainant</a:t>
            </a:r>
          </a:p>
          <a:p>
            <a:pPr lvl="1"/>
            <a:r>
              <a:rPr lang="en-US" dirty="0"/>
              <a:t>Opening statement by Respondent</a:t>
            </a:r>
          </a:p>
          <a:p>
            <a:pPr lvl="1"/>
            <a:r>
              <a:rPr lang="en-US" dirty="0"/>
              <a:t>Order of witnesses called by University Presenter:</a:t>
            </a:r>
          </a:p>
          <a:p>
            <a:pPr lvl="2"/>
            <a:r>
              <a:rPr lang="en-US" b="1" dirty="0"/>
              <a:t>Investigator</a:t>
            </a:r>
          </a:p>
          <a:p>
            <a:pPr lvl="2"/>
            <a:r>
              <a:rPr lang="en-US" b="1" dirty="0"/>
              <a:t>Complainant</a:t>
            </a:r>
          </a:p>
          <a:p>
            <a:pPr lvl="2"/>
            <a:r>
              <a:rPr lang="en-US" b="1" dirty="0"/>
              <a:t>Respondent</a:t>
            </a:r>
          </a:p>
          <a:p>
            <a:pPr lvl="2"/>
            <a:r>
              <a:rPr lang="en-US" b="1" dirty="0"/>
              <a:t>Other witnesses</a:t>
            </a:r>
          </a:p>
          <a:p>
            <a:pPr lvl="1"/>
            <a:r>
              <a:rPr lang="en-US" b="1" dirty="0"/>
              <a:t>Order of questioning of each witness: Hearing Board, Complainant, Respondent</a:t>
            </a:r>
          </a:p>
          <a:p>
            <a:pPr lvl="1"/>
            <a:r>
              <a:rPr lang="en-US" dirty="0"/>
              <a:t>Additional witnesses called by Complainant</a:t>
            </a:r>
          </a:p>
          <a:p>
            <a:pPr lvl="1"/>
            <a:r>
              <a:rPr lang="en-US" dirty="0"/>
              <a:t>Additional witnesses called by Respondent</a:t>
            </a:r>
          </a:p>
          <a:p>
            <a:pPr lvl="2"/>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17</a:t>
            </a:fld>
            <a:endParaRPr lang="en-US" dirty="0"/>
          </a:p>
        </p:txBody>
      </p:sp>
    </p:spTree>
    <p:extLst>
      <p:ext uri="{BB962C8B-B14F-4D97-AF65-F5344CB8AC3E}">
        <p14:creationId xmlns:p14="http://schemas.microsoft.com/office/powerpoint/2010/main" val="3506424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After Presentation of Evidence</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Closing statement by Complainant.</a:t>
            </a:r>
          </a:p>
          <a:p>
            <a:pPr marL="0" indent="0">
              <a:buNone/>
            </a:pPr>
            <a:r>
              <a:rPr lang="en-US" dirty="0"/>
              <a:t>Closing statement by Respondent.</a:t>
            </a:r>
          </a:p>
          <a:p>
            <a:pPr marL="0" indent="0">
              <a:buNone/>
            </a:pPr>
            <a:r>
              <a:rPr lang="en-US" dirty="0"/>
              <a:t>Hearing concludes.</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18</a:t>
            </a:fld>
            <a:endParaRPr lang="en-US" dirty="0"/>
          </a:p>
        </p:txBody>
      </p:sp>
    </p:spTree>
    <p:extLst>
      <p:ext uri="{BB962C8B-B14F-4D97-AF65-F5344CB8AC3E}">
        <p14:creationId xmlns:p14="http://schemas.microsoft.com/office/powerpoint/2010/main" val="1384054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03BDC8-953D-4409-8AFD-C278E0305C2F}"/>
              </a:ext>
            </a:extLst>
          </p:cNvPr>
          <p:cNvSpPr>
            <a:spLocks noGrp="1"/>
          </p:cNvSpPr>
          <p:nvPr>
            <p:ph type="title"/>
          </p:nvPr>
        </p:nvSpPr>
        <p:spPr/>
        <p:txBody>
          <a:bodyPr/>
          <a:lstStyle/>
          <a:p>
            <a:r>
              <a:rPr lang="en-US" dirty="0"/>
              <a:t>Deliberation</a:t>
            </a:r>
          </a:p>
        </p:txBody>
      </p:sp>
      <p:sp>
        <p:nvSpPr>
          <p:cNvPr id="6" name="Text Placeholder 5">
            <a:extLst>
              <a:ext uri="{FF2B5EF4-FFF2-40B4-BE49-F238E27FC236}">
                <a16:creationId xmlns:a16="http://schemas.microsoft.com/office/drawing/2014/main" id="{52FB8EE0-2A94-4E6D-A30E-C7A22AF6649D}"/>
              </a:ext>
            </a:extLst>
          </p:cNvPr>
          <p:cNvSpPr>
            <a:spLocks noGrp="1"/>
          </p:cNvSpPr>
          <p:nvPr>
            <p:ph type="body" idx="1"/>
          </p:nvPr>
        </p:nvSpPr>
        <p:spPr/>
        <p:txBody>
          <a:bodyPr/>
          <a:lstStyle/>
          <a:p>
            <a:r>
              <a:rPr lang="en-US" dirty="0"/>
              <a:t>Phase 5</a:t>
            </a:r>
          </a:p>
        </p:txBody>
      </p:sp>
      <p:sp>
        <p:nvSpPr>
          <p:cNvPr id="4" name="Slide Number Placeholder 3">
            <a:extLst>
              <a:ext uri="{FF2B5EF4-FFF2-40B4-BE49-F238E27FC236}">
                <a16:creationId xmlns:a16="http://schemas.microsoft.com/office/drawing/2014/main" id="{ACE689D9-F513-4E35-A062-EB0318944813}"/>
              </a:ext>
            </a:extLst>
          </p:cNvPr>
          <p:cNvSpPr>
            <a:spLocks noGrp="1"/>
          </p:cNvSpPr>
          <p:nvPr>
            <p:ph type="sldNum" sz="quarter" idx="12"/>
          </p:nvPr>
        </p:nvSpPr>
        <p:spPr/>
        <p:txBody>
          <a:bodyPr/>
          <a:lstStyle/>
          <a:p>
            <a:fld id="{D42FAA93-99E7-4482-987D-A641F2210284}" type="slidenum">
              <a:rPr lang="en-US" smtClean="0"/>
              <a:t>19</a:t>
            </a:fld>
            <a:endParaRPr lang="en-US" dirty="0"/>
          </a:p>
        </p:txBody>
      </p:sp>
    </p:spTree>
    <p:extLst>
      <p:ext uri="{BB962C8B-B14F-4D97-AF65-F5344CB8AC3E}">
        <p14:creationId xmlns:p14="http://schemas.microsoft.com/office/powerpoint/2010/main" val="4023939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Content Advisory</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lnSpcReduction="10000"/>
          </a:bodyPr>
          <a:lstStyle/>
          <a:p>
            <a:pPr marL="0" indent="0">
              <a:buNone/>
            </a:pPr>
            <a:r>
              <a:rPr lang="en-US" dirty="0"/>
              <a:t>This training will involve discussion of sex- and gender-based harassment, domestic and dating violence, stalking, and sexual assault. These topics can elicit strong feelings. Please excuse yourself from the training if needed, and consider contacting CARE for support:</a:t>
            </a:r>
          </a:p>
          <a:p>
            <a:pPr marL="0" indent="0">
              <a:lnSpc>
                <a:spcPct val="100000"/>
              </a:lnSpc>
              <a:buNone/>
            </a:pPr>
            <a:r>
              <a:rPr lang="en-US" b="1" dirty="0"/>
              <a:t>Center for Advocacy, Response, and Education</a:t>
            </a:r>
          </a:p>
          <a:p>
            <a:pPr marL="0" indent="0">
              <a:lnSpc>
                <a:spcPct val="100000"/>
              </a:lnSpc>
              <a:buNone/>
            </a:pPr>
            <a:r>
              <a:rPr lang="en-US" dirty="0">
                <a:hlinkClick r:id="rId3"/>
              </a:rPr>
              <a:t>https://care.unl.edu</a:t>
            </a:r>
            <a:r>
              <a:rPr lang="en-US" dirty="0"/>
              <a:t>  ​</a:t>
            </a:r>
          </a:p>
          <a:p>
            <a:pPr marL="0" indent="0">
              <a:lnSpc>
                <a:spcPct val="100000"/>
              </a:lnSpc>
              <a:buNone/>
            </a:pPr>
            <a:r>
              <a:rPr lang="en-US" dirty="0"/>
              <a:t>(402) 472-3553</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a:t>
            </a:fld>
            <a:endParaRPr lang="en-US" dirty="0"/>
          </a:p>
        </p:txBody>
      </p:sp>
    </p:spTree>
    <p:extLst>
      <p:ext uri="{BB962C8B-B14F-4D97-AF65-F5344CB8AC3E}">
        <p14:creationId xmlns:p14="http://schemas.microsoft.com/office/powerpoint/2010/main" val="26350638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Considering the Evidence</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The decision-maker cannot draw an inference about responsibility solely because a party or witness is absent.</a:t>
            </a:r>
          </a:p>
          <a:p>
            <a:pPr marL="0" indent="0">
              <a:buNone/>
            </a:pPr>
            <a:r>
              <a:rPr lang="en-US" dirty="0"/>
              <a:t>Nor can a decision-maker draw an inference about responsibility solely because a party or witness refuses to answer a specific question. </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20</a:t>
            </a:fld>
            <a:endParaRPr lang="en-US" dirty="0"/>
          </a:p>
        </p:txBody>
      </p:sp>
    </p:spTree>
    <p:extLst>
      <p:ext uri="{BB962C8B-B14F-4D97-AF65-F5344CB8AC3E}">
        <p14:creationId xmlns:p14="http://schemas.microsoft.com/office/powerpoint/2010/main" val="3194353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Considering the Evidence 2</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Apply facts to the definitions and explain why each element of each charge is met or not met by a preponderance of the evidence, citing the facts for each. </a:t>
            </a:r>
          </a:p>
          <a:p>
            <a:pPr marL="0" indent="0">
              <a:buNone/>
            </a:pPr>
            <a:r>
              <a:rPr lang="en-US" dirty="0"/>
              <a:t>To do this, you may need to assign weight to the evidence and/or determine credibility of parties or witnesses.</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21</a:t>
            </a:fld>
            <a:endParaRPr lang="en-US" dirty="0"/>
          </a:p>
        </p:txBody>
      </p:sp>
    </p:spTree>
    <p:extLst>
      <p:ext uri="{BB962C8B-B14F-4D97-AF65-F5344CB8AC3E}">
        <p14:creationId xmlns:p14="http://schemas.microsoft.com/office/powerpoint/2010/main" val="27751011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Weighing the Evidence</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92500" lnSpcReduction="10000"/>
          </a:bodyPr>
          <a:lstStyle/>
          <a:p>
            <a:pPr marL="0" indent="0">
              <a:buNone/>
            </a:pPr>
            <a:r>
              <a:rPr lang="en-US" dirty="0"/>
              <a:t>Evidence can be relevant, but that does not mean you must rely on it.</a:t>
            </a:r>
          </a:p>
          <a:p>
            <a:pPr marL="0" indent="0">
              <a:buNone/>
            </a:pPr>
            <a:r>
              <a:rPr lang="en-US" dirty="0"/>
              <a:t>What factors make evidence reliable?</a:t>
            </a:r>
          </a:p>
          <a:p>
            <a:r>
              <a:rPr lang="en-US" dirty="0"/>
              <a:t>Consistency with other evidence.</a:t>
            </a:r>
          </a:p>
          <a:p>
            <a:r>
              <a:rPr lang="en-US" dirty="0"/>
              <a:t>Supporting documents, electronic evidence, or physical evidence.</a:t>
            </a:r>
          </a:p>
          <a:p>
            <a:r>
              <a:rPr lang="en-US" dirty="0"/>
              <a:t>Information from eyewitness (consider potential biases).</a:t>
            </a:r>
          </a:p>
          <a:p>
            <a:r>
              <a:rPr lang="en-US" dirty="0"/>
              <a:t>Circumstantial evidence.</a:t>
            </a:r>
          </a:p>
          <a:p>
            <a:r>
              <a:rPr lang="en-US" dirty="0"/>
              <a:t>Is the evidence conveying a fact or an opinion? </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22</a:t>
            </a:fld>
            <a:endParaRPr lang="en-US" dirty="0"/>
          </a:p>
        </p:txBody>
      </p:sp>
    </p:spTree>
    <p:extLst>
      <p:ext uri="{BB962C8B-B14F-4D97-AF65-F5344CB8AC3E}">
        <p14:creationId xmlns:p14="http://schemas.microsoft.com/office/powerpoint/2010/main" val="26009317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Determining Credibility</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85000" lnSpcReduction="20000"/>
          </a:bodyPr>
          <a:lstStyle/>
          <a:p>
            <a:pPr marL="0" indent="0">
              <a:buNone/>
            </a:pPr>
            <a:r>
              <a:rPr lang="en-US" dirty="0"/>
              <a:t>Decision-makers must determine who / what to believe.</a:t>
            </a:r>
          </a:p>
          <a:p>
            <a:pPr marL="0" indent="0">
              <a:buNone/>
            </a:pPr>
            <a:r>
              <a:rPr lang="en-US" dirty="0"/>
              <a:t>Credibility must not be based on party’s status as a Complainant, Respondent, or witness.</a:t>
            </a:r>
          </a:p>
          <a:p>
            <a:pPr marL="0" indent="0">
              <a:buNone/>
            </a:pPr>
            <a:r>
              <a:rPr lang="en-US" dirty="0"/>
              <a:t>Consider:</a:t>
            </a:r>
          </a:p>
          <a:p>
            <a:r>
              <a:rPr lang="en-US" dirty="0"/>
              <a:t>Does this information make sense?</a:t>
            </a:r>
          </a:p>
          <a:p>
            <a:r>
              <a:rPr lang="en-US" dirty="0"/>
              <a:t>Does this person (or the creator of this document) have a bias?</a:t>
            </a:r>
          </a:p>
          <a:p>
            <a:r>
              <a:rPr lang="en-US" dirty="0"/>
              <a:t>Is this information consistent with other evidence/testimony?</a:t>
            </a:r>
          </a:p>
          <a:p>
            <a:r>
              <a:rPr lang="en-US" dirty="0"/>
              <a:t>Although credibility is for the Board to determine, you can ask the investigator the foregoing questions.</a:t>
            </a:r>
          </a:p>
          <a:p>
            <a:r>
              <a:rPr lang="en-US" dirty="0"/>
              <a:t>Being a polished speaker or skilled presenter should be separated from believability.</a:t>
            </a: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23</a:t>
            </a:fld>
            <a:endParaRPr lang="en-US" dirty="0"/>
          </a:p>
        </p:txBody>
      </p:sp>
    </p:spTree>
    <p:extLst>
      <p:ext uri="{BB962C8B-B14F-4D97-AF65-F5344CB8AC3E}">
        <p14:creationId xmlns:p14="http://schemas.microsoft.com/office/powerpoint/2010/main" val="35261161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Deliberations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Decision must be: </a:t>
            </a:r>
          </a:p>
          <a:p>
            <a:r>
              <a:rPr lang="en-US" dirty="0"/>
              <a:t>impartial, </a:t>
            </a:r>
          </a:p>
          <a:p>
            <a:r>
              <a:rPr lang="en-US" dirty="0"/>
              <a:t>based on policy, </a:t>
            </a:r>
          </a:p>
          <a:p>
            <a:r>
              <a:rPr lang="en-US" dirty="0"/>
              <a:t>made in good faith (not biased)</a:t>
            </a:r>
          </a:p>
          <a:p>
            <a:r>
              <a:rPr lang="en-US" dirty="0"/>
              <a:t>based on the evidence</a:t>
            </a:r>
          </a:p>
          <a:p>
            <a:pPr marL="0" indent="0">
              <a:buNone/>
            </a:pPr>
            <a:r>
              <a:rPr lang="en-US" dirty="0"/>
              <a:t>Decision cannot be arbitrary or capricious</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24</a:t>
            </a:fld>
            <a:endParaRPr lang="en-US" dirty="0"/>
          </a:p>
        </p:txBody>
      </p:sp>
    </p:spTree>
    <p:extLst>
      <p:ext uri="{BB962C8B-B14F-4D97-AF65-F5344CB8AC3E}">
        <p14:creationId xmlns:p14="http://schemas.microsoft.com/office/powerpoint/2010/main" val="16188655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Deliberations 2</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Focus on the question of responsibility first; focus on sanctions and remedies after determining responsibility.</a:t>
            </a:r>
          </a:p>
          <a:p>
            <a:pPr marL="0" indent="0">
              <a:buNone/>
            </a:pPr>
            <a:r>
              <a:rPr lang="en-US" dirty="0"/>
              <a:t>Chair must ensure that all Board members’ voices are heard. Power imbalances should be equalized (e.g., student voices should not count any less than employee voices).</a:t>
            </a:r>
          </a:p>
          <a:p>
            <a:pPr marL="0" indent="0">
              <a:buNone/>
            </a:pPr>
            <a:r>
              <a:rPr lang="en-US" dirty="0"/>
              <a:t>Make notes to help you draft decision (we will stay in same groups for that.</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25</a:t>
            </a:fld>
            <a:endParaRPr lang="en-US" dirty="0"/>
          </a:p>
        </p:txBody>
      </p:sp>
    </p:spTree>
    <p:extLst>
      <p:ext uri="{BB962C8B-B14F-4D97-AF65-F5344CB8AC3E}">
        <p14:creationId xmlns:p14="http://schemas.microsoft.com/office/powerpoint/2010/main" val="25172700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03BDC8-953D-4409-8AFD-C278E0305C2F}"/>
              </a:ext>
            </a:extLst>
          </p:cNvPr>
          <p:cNvSpPr>
            <a:spLocks noGrp="1"/>
          </p:cNvSpPr>
          <p:nvPr>
            <p:ph type="title"/>
          </p:nvPr>
        </p:nvSpPr>
        <p:spPr/>
        <p:txBody>
          <a:bodyPr/>
          <a:lstStyle/>
          <a:p>
            <a:r>
              <a:rPr lang="en-US" dirty="0"/>
              <a:t>Drafting</a:t>
            </a:r>
          </a:p>
        </p:txBody>
      </p:sp>
      <p:sp>
        <p:nvSpPr>
          <p:cNvPr id="6" name="Text Placeholder 5">
            <a:extLst>
              <a:ext uri="{FF2B5EF4-FFF2-40B4-BE49-F238E27FC236}">
                <a16:creationId xmlns:a16="http://schemas.microsoft.com/office/drawing/2014/main" id="{52FB8EE0-2A94-4E6D-A30E-C7A22AF6649D}"/>
              </a:ext>
            </a:extLst>
          </p:cNvPr>
          <p:cNvSpPr>
            <a:spLocks noGrp="1"/>
          </p:cNvSpPr>
          <p:nvPr>
            <p:ph type="body" idx="1"/>
          </p:nvPr>
        </p:nvSpPr>
        <p:spPr/>
        <p:txBody>
          <a:bodyPr/>
          <a:lstStyle/>
          <a:p>
            <a:r>
              <a:rPr lang="en-US" dirty="0"/>
              <a:t>Phase 6</a:t>
            </a:r>
          </a:p>
        </p:txBody>
      </p:sp>
      <p:sp>
        <p:nvSpPr>
          <p:cNvPr id="4" name="Slide Number Placeholder 3">
            <a:extLst>
              <a:ext uri="{FF2B5EF4-FFF2-40B4-BE49-F238E27FC236}">
                <a16:creationId xmlns:a16="http://schemas.microsoft.com/office/drawing/2014/main" id="{ACE689D9-F513-4E35-A062-EB0318944813}"/>
              </a:ext>
            </a:extLst>
          </p:cNvPr>
          <p:cNvSpPr>
            <a:spLocks noGrp="1"/>
          </p:cNvSpPr>
          <p:nvPr>
            <p:ph type="sldNum" sz="quarter" idx="12"/>
          </p:nvPr>
        </p:nvSpPr>
        <p:spPr/>
        <p:txBody>
          <a:bodyPr/>
          <a:lstStyle/>
          <a:p>
            <a:fld id="{D42FAA93-99E7-4482-987D-A641F2210284}" type="slidenum">
              <a:rPr lang="en-US" smtClean="0"/>
              <a:t>26</a:t>
            </a:fld>
            <a:endParaRPr lang="en-US" dirty="0"/>
          </a:p>
        </p:txBody>
      </p:sp>
    </p:spTree>
    <p:extLst>
      <p:ext uri="{BB962C8B-B14F-4D97-AF65-F5344CB8AC3E}">
        <p14:creationId xmlns:p14="http://schemas.microsoft.com/office/powerpoint/2010/main" val="30281973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Decision Drafting</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fontScale="62500" lnSpcReduction="20000"/>
          </a:bodyPr>
          <a:lstStyle/>
          <a:p>
            <a:pPr marL="0" indent="0">
              <a:buNone/>
            </a:pPr>
            <a:r>
              <a:rPr lang="en-US" dirty="0"/>
              <a:t>Requirements of the written decision (due 7 University Days after the hearing):</a:t>
            </a:r>
          </a:p>
          <a:p>
            <a:pPr marL="514350" indent="-514350">
              <a:buFont typeface="+mj-lt"/>
              <a:buAutoNum type="arabicPeriod"/>
            </a:pPr>
            <a:r>
              <a:rPr lang="en-US" dirty="0"/>
              <a:t>Identify the allegations potentially constituting sexual misconduct.</a:t>
            </a:r>
          </a:p>
          <a:p>
            <a:pPr marL="514350" indent="-514350">
              <a:buFont typeface="+mj-lt"/>
              <a:buAutoNum type="arabicPeriod"/>
            </a:pPr>
            <a:r>
              <a:rPr lang="en-US" dirty="0"/>
              <a:t>Describe procedural steps taken from the receipt of the formal complaint through the determination, including notifications to parties, interviews with parties and witnesses, methods used to gather evidence, and hearings held.</a:t>
            </a:r>
          </a:p>
          <a:p>
            <a:pPr marL="514350" indent="-514350">
              <a:buFont typeface="+mj-lt"/>
              <a:buAutoNum type="arabicPeriod"/>
            </a:pPr>
            <a:r>
              <a:rPr lang="en-US" b="1" dirty="0"/>
              <a:t>Findings of fact supporting the determination.</a:t>
            </a:r>
          </a:p>
          <a:p>
            <a:pPr marL="514350" indent="-514350">
              <a:buFont typeface="+mj-lt"/>
              <a:buAutoNum type="arabicPeriod"/>
            </a:pPr>
            <a:r>
              <a:rPr lang="en-US" b="1" dirty="0"/>
              <a:t>Conclusions regarding the application of the University’s Student Code of Conduct to the facts.</a:t>
            </a:r>
          </a:p>
          <a:p>
            <a:pPr marL="514350" indent="-514350">
              <a:buFont typeface="+mj-lt"/>
              <a:buAutoNum type="arabicPeriod"/>
            </a:pPr>
            <a:r>
              <a:rPr lang="en-US" b="1" dirty="0"/>
              <a:t>A statement of, and rationale for, the result as to each allegation, including a determination regarding responsibility, any disciplinary sanctions the Hearing Board imposes on the Respondent, and whether remedies designed to restore or preserve equal access to the University’s education program or activity will be provided by the University to the Complainant.</a:t>
            </a:r>
          </a:p>
          <a:p>
            <a:pPr marL="514350" indent="-514350">
              <a:buFont typeface="+mj-lt"/>
              <a:buAutoNum type="arabicPeriod"/>
            </a:pPr>
            <a:r>
              <a:rPr lang="en-US" dirty="0"/>
              <a:t>The University’s procedures and permissible bases for the Complainant and Respondent to appeal.</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27</a:t>
            </a:fld>
            <a:endParaRPr lang="en-US" dirty="0"/>
          </a:p>
        </p:txBody>
      </p:sp>
    </p:spTree>
    <p:extLst>
      <p:ext uri="{BB962C8B-B14F-4D97-AF65-F5344CB8AC3E}">
        <p14:creationId xmlns:p14="http://schemas.microsoft.com/office/powerpoint/2010/main" val="41359993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03BDC8-953D-4409-8AFD-C278E0305C2F}"/>
              </a:ext>
            </a:extLst>
          </p:cNvPr>
          <p:cNvSpPr>
            <a:spLocks noGrp="1"/>
          </p:cNvSpPr>
          <p:nvPr>
            <p:ph type="title"/>
          </p:nvPr>
        </p:nvSpPr>
        <p:spPr/>
        <p:txBody>
          <a:bodyPr/>
          <a:lstStyle/>
          <a:p>
            <a:r>
              <a:rPr lang="en-US" dirty="0"/>
              <a:t>Debriefing</a:t>
            </a:r>
          </a:p>
        </p:txBody>
      </p:sp>
      <p:sp>
        <p:nvSpPr>
          <p:cNvPr id="6" name="Text Placeholder 5">
            <a:extLst>
              <a:ext uri="{FF2B5EF4-FFF2-40B4-BE49-F238E27FC236}">
                <a16:creationId xmlns:a16="http://schemas.microsoft.com/office/drawing/2014/main" id="{52FB8EE0-2A94-4E6D-A30E-C7A22AF664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E689D9-F513-4E35-A062-EB0318944813}"/>
              </a:ext>
            </a:extLst>
          </p:cNvPr>
          <p:cNvSpPr>
            <a:spLocks noGrp="1"/>
          </p:cNvSpPr>
          <p:nvPr>
            <p:ph type="sldNum" sz="quarter" idx="12"/>
          </p:nvPr>
        </p:nvSpPr>
        <p:spPr/>
        <p:txBody>
          <a:bodyPr/>
          <a:lstStyle/>
          <a:p>
            <a:fld id="{D42FAA93-99E7-4482-987D-A641F2210284}" type="slidenum">
              <a:rPr lang="en-US" smtClean="0"/>
              <a:t>28</a:t>
            </a:fld>
            <a:endParaRPr lang="en-US" dirty="0"/>
          </a:p>
        </p:txBody>
      </p:sp>
    </p:spTree>
    <p:extLst>
      <p:ext uri="{BB962C8B-B14F-4D97-AF65-F5344CB8AC3E}">
        <p14:creationId xmlns:p14="http://schemas.microsoft.com/office/powerpoint/2010/main" val="3536444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lstStyle/>
          <a:p>
            <a:r>
              <a:rPr lang="en-US" dirty="0"/>
              <a:t>Agenda</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Phase 1: Review simulated investigation report.</a:t>
            </a:r>
          </a:p>
          <a:p>
            <a:pPr marL="0" indent="0">
              <a:buNone/>
            </a:pPr>
            <a:r>
              <a:rPr lang="en-US" dirty="0"/>
              <a:t>Phase 2: Analysis of Charges</a:t>
            </a:r>
          </a:p>
          <a:p>
            <a:pPr marL="0" indent="0">
              <a:buNone/>
            </a:pPr>
            <a:r>
              <a:rPr lang="en-US" dirty="0"/>
              <a:t>Phase 3: Question Drafting</a:t>
            </a:r>
          </a:p>
          <a:p>
            <a:pPr marL="0" indent="0">
              <a:buNone/>
            </a:pPr>
            <a:r>
              <a:rPr lang="en-US" dirty="0"/>
              <a:t>Phase 4: Hearing Simulation</a:t>
            </a:r>
          </a:p>
          <a:p>
            <a:pPr marL="0" indent="0">
              <a:buNone/>
            </a:pPr>
            <a:r>
              <a:rPr lang="en-US" dirty="0"/>
              <a:t>Phase 5: Deliberation </a:t>
            </a:r>
          </a:p>
          <a:p>
            <a:pPr marL="0" indent="0">
              <a:buNone/>
            </a:pPr>
            <a:r>
              <a:rPr lang="en-US" dirty="0"/>
              <a:t>Phase 6: Decision Drafting</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3</a:t>
            </a:fld>
            <a:endParaRPr lang="en-US" dirty="0"/>
          </a:p>
        </p:txBody>
      </p:sp>
    </p:spTree>
    <p:extLst>
      <p:ext uri="{BB962C8B-B14F-4D97-AF65-F5344CB8AC3E}">
        <p14:creationId xmlns:p14="http://schemas.microsoft.com/office/powerpoint/2010/main" val="3429437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03BDC8-953D-4409-8AFD-C278E0305C2F}"/>
              </a:ext>
            </a:extLst>
          </p:cNvPr>
          <p:cNvSpPr>
            <a:spLocks noGrp="1"/>
          </p:cNvSpPr>
          <p:nvPr>
            <p:ph type="title"/>
          </p:nvPr>
        </p:nvSpPr>
        <p:spPr/>
        <p:txBody>
          <a:bodyPr/>
          <a:lstStyle/>
          <a:p>
            <a:r>
              <a:rPr lang="en-US" dirty="0"/>
              <a:t>Read (or Review) the Investigation Report</a:t>
            </a:r>
          </a:p>
        </p:txBody>
      </p:sp>
      <p:sp>
        <p:nvSpPr>
          <p:cNvPr id="6" name="Text Placeholder 5">
            <a:extLst>
              <a:ext uri="{FF2B5EF4-FFF2-40B4-BE49-F238E27FC236}">
                <a16:creationId xmlns:a16="http://schemas.microsoft.com/office/drawing/2014/main" id="{52FB8EE0-2A94-4E6D-A30E-C7A22AF6649D}"/>
              </a:ext>
            </a:extLst>
          </p:cNvPr>
          <p:cNvSpPr>
            <a:spLocks noGrp="1"/>
          </p:cNvSpPr>
          <p:nvPr>
            <p:ph type="body" idx="1"/>
          </p:nvPr>
        </p:nvSpPr>
        <p:spPr/>
        <p:txBody>
          <a:bodyPr/>
          <a:lstStyle/>
          <a:p>
            <a:r>
              <a:rPr lang="en-US" dirty="0"/>
              <a:t>Phase 1</a:t>
            </a:r>
          </a:p>
        </p:txBody>
      </p:sp>
      <p:sp>
        <p:nvSpPr>
          <p:cNvPr id="4" name="Slide Number Placeholder 3">
            <a:extLst>
              <a:ext uri="{FF2B5EF4-FFF2-40B4-BE49-F238E27FC236}">
                <a16:creationId xmlns:a16="http://schemas.microsoft.com/office/drawing/2014/main" id="{ACE689D9-F513-4E35-A062-EB0318944813}"/>
              </a:ext>
            </a:extLst>
          </p:cNvPr>
          <p:cNvSpPr>
            <a:spLocks noGrp="1"/>
          </p:cNvSpPr>
          <p:nvPr>
            <p:ph type="sldNum" sz="quarter" idx="12"/>
          </p:nvPr>
        </p:nvSpPr>
        <p:spPr/>
        <p:txBody>
          <a:bodyPr/>
          <a:lstStyle/>
          <a:p>
            <a:fld id="{D42FAA93-99E7-4482-987D-A641F2210284}" type="slidenum">
              <a:rPr lang="en-US" smtClean="0"/>
              <a:t>4</a:t>
            </a:fld>
            <a:endParaRPr lang="en-US" dirty="0"/>
          </a:p>
        </p:txBody>
      </p:sp>
    </p:spTree>
    <p:extLst>
      <p:ext uri="{BB962C8B-B14F-4D97-AF65-F5344CB8AC3E}">
        <p14:creationId xmlns:p14="http://schemas.microsoft.com/office/powerpoint/2010/main" val="2630038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03BDC8-953D-4409-8AFD-C278E0305C2F}"/>
              </a:ext>
            </a:extLst>
          </p:cNvPr>
          <p:cNvSpPr>
            <a:spLocks noGrp="1"/>
          </p:cNvSpPr>
          <p:nvPr>
            <p:ph type="title"/>
          </p:nvPr>
        </p:nvSpPr>
        <p:spPr/>
        <p:txBody>
          <a:bodyPr/>
          <a:lstStyle/>
          <a:p>
            <a:r>
              <a:rPr lang="en-US" dirty="0"/>
              <a:t>Analysis of Charges</a:t>
            </a:r>
          </a:p>
        </p:txBody>
      </p:sp>
      <p:sp>
        <p:nvSpPr>
          <p:cNvPr id="6" name="Text Placeholder 5">
            <a:extLst>
              <a:ext uri="{FF2B5EF4-FFF2-40B4-BE49-F238E27FC236}">
                <a16:creationId xmlns:a16="http://schemas.microsoft.com/office/drawing/2014/main" id="{52FB8EE0-2A94-4E6D-A30E-C7A22AF6649D}"/>
              </a:ext>
            </a:extLst>
          </p:cNvPr>
          <p:cNvSpPr>
            <a:spLocks noGrp="1"/>
          </p:cNvSpPr>
          <p:nvPr>
            <p:ph type="body" idx="1"/>
          </p:nvPr>
        </p:nvSpPr>
        <p:spPr/>
        <p:txBody>
          <a:bodyPr/>
          <a:lstStyle/>
          <a:p>
            <a:r>
              <a:rPr lang="en-US" dirty="0"/>
              <a:t>Phase 2</a:t>
            </a:r>
          </a:p>
        </p:txBody>
      </p:sp>
      <p:sp>
        <p:nvSpPr>
          <p:cNvPr id="4" name="Slide Number Placeholder 3">
            <a:extLst>
              <a:ext uri="{FF2B5EF4-FFF2-40B4-BE49-F238E27FC236}">
                <a16:creationId xmlns:a16="http://schemas.microsoft.com/office/drawing/2014/main" id="{ACE689D9-F513-4E35-A062-EB0318944813}"/>
              </a:ext>
            </a:extLst>
          </p:cNvPr>
          <p:cNvSpPr>
            <a:spLocks noGrp="1"/>
          </p:cNvSpPr>
          <p:nvPr>
            <p:ph type="sldNum" sz="quarter" idx="12"/>
          </p:nvPr>
        </p:nvSpPr>
        <p:spPr/>
        <p:txBody>
          <a:bodyPr/>
          <a:lstStyle/>
          <a:p>
            <a:fld id="{D42FAA93-99E7-4482-987D-A641F2210284}" type="slidenum">
              <a:rPr lang="en-US" smtClean="0"/>
              <a:t>5</a:t>
            </a:fld>
            <a:endParaRPr lang="en-US" dirty="0"/>
          </a:p>
        </p:txBody>
      </p:sp>
    </p:spTree>
    <p:extLst>
      <p:ext uri="{BB962C8B-B14F-4D97-AF65-F5344CB8AC3E}">
        <p14:creationId xmlns:p14="http://schemas.microsoft.com/office/powerpoint/2010/main" val="3056272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Autofit/>
          </a:bodyPr>
          <a:lstStyle/>
          <a:p>
            <a:r>
              <a:rPr lang="en-US" sz="3600" dirty="0"/>
              <a:t>Recommended Steps</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You must determine whether all elements of the applicable sexual misconduct definitions are established by a preponderance of the evidence.</a:t>
            </a:r>
          </a:p>
          <a:p>
            <a:pPr lvl="1"/>
            <a:r>
              <a:rPr lang="en-US" dirty="0"/>
              <a:t>Study the definitions carefully;</a:t>
            </a:r>
          </a:p>
          <a:p>
            <a:pPr lvl="1"/>
            <a:r>
              <a:rPr lang="en-US" dirty="0"/>
              <a:t>Break the definitions down into separate components (elements);</a:t>
            </a:r>
          </a:p>
          <a:p>
            <a:pPr lvl="1"/>
            <a:r>
              <a:rPr lang="en-US" dirty="0"/>
              <a:t>Review the investigation report and make notes about what facts tend to make each element more or less likely to be established.</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6</a:t>
            </a:fld>
            <a:endParaRPr lang="en-US" dirty="0"/>
          </a:p>
        </p:txBody>
      </p:sp>
    </p:spTree>
    <p:extLst>
      <p:ext uri="{BB962C8B-B14F-4D97-AF65-F5344CB8AC3E}">
        <p14:creationId xmlns:p14="http://schemas.microsoft.com/office/powerpoint/2010/main" val="717318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03BDC8-953D-4409-8AFD-C278E0305C2F}"/>
              </a:ext>
            </a:extLst>
          </p:cNvPr>
          <p:cNvSpPr>
            <a:spLocks noGrp="1"/>
          </p:cNvSpPr>
          <p:nvPr>
            <p:ph type="title"/>
          </p:nvPr>
        </p:nvSpPr>
        <p:spPr/>
        <p:txBody>
          <a:bodyPr/>
          <a:lstStyle/>
          <a:p>
            <a:r>
              <a:rPr lang="en-US" dirty="0"/>
              <a:t>Question Drafting</a:t>
            </a:r>
          </a:p>
        </p:txBody>
      </p:sp>
      <p:sp>
        <p:nvSpPr>
          <p:cNvPr id="6" name="Text Placeholder 5">
            <a:extLst>
              <a:ext uri="{FF2B5EF4-FFF2-40B4-BE49-F238E27FC236}">
                <a16:creationId xmlns:a16="http://schemas.microsoft.com/office/drawing/2014/main" id="{52FB8EE0-2A94-4E6D-A30E-C7A22AF6649D}"/>
              </a:ext>
            </a:extLst>
          </p:cNvPr>
          <p:cNvSpPr>
            <a:spLocks noGrp="1"/>
          </p:cNvSpPr>
          <p:nvPr>
            <p:ph type="body" idx="1"/>
          </p:nvPr>
        </p:nvSpPr>
        <p:spPr/>
        <p:txBody>
          <a:bodyPr/>
          <a:lstStyle/>
          <a:p>
            <a:r>
              <a:rPr lang="en-US" dirty="0"/>
              <a:t>Phase 3</a:t>
            </a:r>
          </a:p>
        </p:txBody>
      </p:sp>
      <p:sp>
        <p:nvSpPr>
          <p:cNvPr id="4" name="Slide Number Placeholder 3">
            <a:extLst>
              <a:ext uri="{FF2B5EF4-FFF2-40B4-BE49-F238E27FC236}">
                <a16:creationId xmlns:a16="http://schemas.microsoft.com/office/drawing/2014/main" id="{ACE689D9-F513-4E35-A062-EB0318944813}"/>
              </a:ext>
            </a:extLst>
          </p:cNvPr>
          <p:cNvSpPr>
            <a:spLocks noGrp="1"/>
          </p:cNvSpPr>
          <p:nvPr>
            <p:ph type="sldNum" sz="quarter" idx="12"/>
          </p:nvPr>
        </p:nvSpPr>
        <p:spPr/>
        <p:txBody>
          <a:bodyPr/>
          <a:lstStyle/>
          <a:p>
            <a:fld id="{D42FAA93-99E7-4482-987D-A641F2210284}" type="slidenum">
              <a:rPr lang="en-US" smtClean="0"/>
              <a:t>7</a:t>
            </a:fld>
            <a:endParaRPr lang="en-US" dirty="0"/>
          </a:p>
        </p:txBody>
      </p:sp>
    </p:spTree>
    <p:extLst>
      <p:ext uri="{BB962C8B-B14F-4D97-AF65-F5344CB8AC3E}">
        <p14:creationId xmlns:p14="http://schemas.microsoft.com/office/powerpoint/2010/main" val="1952221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a:bodyPr>
          <a:lstStyle/>
          <a:p>
            <a:r>
              <a:rPr lang="en-US" dirty="0"/>
              <a:t>Questioning</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lnSpcReduction="10000"/>
          </a:bodyPr>
          <a:lstStyle/>
          <a:p>
            <a:pPr marL="0" indent="0">
              <a:buNone/>
            </a:pPr>
            <a:r>
              <a:rPr lang="en-US" dirty="0"/>
              <a:t>At the hearing, ask questions to clarify disputed facts or help you determine credibility or weight to be afforded to information so that you can decide whether or not each element is established by a preponderance of the evidence.</a:t>
            </a:r>
          </a:p>
          <a:p>
            <a:pPr marL="0" indent="0">
              <a:buNone/>
            </a:pPr>
            <a:r>
              <a:rPr lang="en-US" dirty="0"/>
              <a:t>Prepare questions for:</a:t>
            </a:r>
          </a:p>
          <a:p>
            <a:pPr marL="514350" indent="-514350">
              <a:buFont typeface="+mj-lt"/>
              <a:buAutoNum type="arabicPeriod"/>
            </a:pPr>
            <a:r>
              <a:rPr lang="en-US" dirty="0"/>
              <a:t>Investigator</a:t>
            </a:r>
          </a:p>
          <a:p>
            <a:pPr marL="514350" indent="-514350">
              <a:buFont typeface="+mj-lt"/>
              <a:buAutoNum type="arabicPeriod"/>
            </a:pPr>
            <a:r>
              <a:rPr lang="en-US" dirty="0"/>
              <a:t>Complainant</a:t>
            </a:r>
          </a:p>
          <a:p>
            <a:pPr marL="514350" indent="-514350">
              <a:buFont typeface="+mj-lt"/>
              <a:buAutoNum type="arabicPeriod"/>
            </a:pPr>
            <a:r>
              <a:rPr lang="en-US" dirty="0"/>
              <a:t>Respondent</a:t>
            </a:r>
          </a:p>
          <a:p>
            <a:pPr marL="514350" indent="-514350">
              <a:buFont typeface="+mj-lt"/>
              <a:buAutoNum type="arabicPeriod"/>
            </a:pPr>
            <a:r>
              <a:rPr lang="en-US" dirty="0"/>
              <a:t>Witnesses</a:t>
            </a:r>
          </a:p>
          <a:p>
            <a:pPr marL="0" indent="0">
              <a:buNone/>
            </a:pPr>
            <a:endParaRPr lang="en-US" dirty="0"/>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8</a:t>
            </a:fld>
            <a:endParaRPr lang="en-US" dirty="0"/>
          </a:p>
        </p:txBody>
      </p:sp>
    </p:spTree>
    <p:extLst>
      <p:ext uri="{BB962C8B-B14F-4D97-AF65-F5344CB8AC3E}">
        <p14:creationId xmlns:p14="http://schemas.microsoft.com/office/powerpoint/2010/main" val="2634518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2BB6F2-E040-424C-BD78-A8446F702D8D}"/>
              </a:ext>
            </a:extLst>
          </p:cNvPr>
          <p:cNvSpPr>
            <a:spLocks noGrp="1"/>
          </p:cNvSpPr>
          <p:nvPr>
            <p:ph type="title"/>
          </p:nvPr>
        </p:nvSpPr>
        <p:spPr/>
        <p:txBody>
          <a:bodyPr>
            <a:normAutofit fontScale="90000"/>
          </a:bodyPr>
          <a:lstStyle/>
          <a:p>
            <a:r>
              <a:rPr lang="en-US" dirty="0"/>
              <a:t>Questioning/Cross-Examination by Hearing Board</a:t>
            </a:r>
          </a:p>
        </p:txBody>
      </p:sp>
      <p:sp>
        <p:nvSpPr>
          <p:cNvPr id="6" name="Content Placeholder 5">
            <a:extLst>
              <a:ext uri="{FF2B5EF4-FFF2-40B4-BE49-F238E27FC236}">
                <a16:creationId xmlns:a16="http://schemas.microsoft.com/office/drawing/2014/main" id="{D2D06DA7-B84C-43AC-B756-EA625885214C}"/>
              </a:ext>
            </a:extLst>
          </p:cNvPr>
          <p:cNvSpPr>
            <a:spLocks noGrp="1"/>
          </p:cNvSpPr>
          <p:nvPr>
            <p:ph idx="1"/>
          </p:nvPr>
        </p:nvSpPr>
        <p:spPr/>
        <p:txBody>
          <a:bodyPr>
            <a:normAutofit/>
          </a:bodyPr>
          <a:lstStyle/>
          <a:p>
            <a:pPr marL="0" indent="0">
              <a:buNone/>
            </a:pPr>
            <a:r>
              <a:rPr lang="en-US" dirty="0"/>
              <a:t>First, consider: Is the answer to my question already in the investigation report?</a:t>
            </a:r>
          </a:p>
          <a:p>
            <a:r>
              <a:rPr lang="en-US" dirty="0"/>
              <a:t>If yes, it is okay to ask the investigator about it if you need to clarify.</a:t>
            </a:r>
          </a:p>
          <a:p>
            <a:pPr lvl="1"/>
            <a:r>
              <a:rPr lang="en-US" dirty="0"/>
              <a:t>The goal is not to repeat everything in the report during the hearing. Focus on matters that are unclear, disputed, or depend on credibility. </a:t>
            </a:r>
          </a:p>
          <a:p>
            <a:r>
              <a:rPr lang="en-US" dirty="0"/>
              <a:t>If no, proceed to the next step. (You can also ask the investigator why that information is not available.)</a:t>
            </a:r>
          </a:p>
        </p:txBody>
      </p:sp>
      <p:sp>
        <p:nvSpPr>
          <p:cNvPr id="4" name="Slide Number Placeholder 3">
            <a:extLst>
              <a:ext uri="{FF2B5EF4-FFF2-40B4-BE49-F238E27FC236}">
                <a16:creationId xmlns:a16="http://schemas.microsoft.com/office/drawing/2014/main" id="{F51EFB0C-3039-4F73-BE4C-2851AB92ACC2}"/>
              </a:ext>
            </a:extLst>
          </p:cNvPr>
          <p:cNvSpPr>
            <a:spLocks noGrp="1"/>
          </p:cNvSpPr>
          <p:nvPr>
            <p:ph type="sldNum" sz="quarter" idx="12"/>
          </p:nvPr>
        </p:nvSpPr>
        <p:spPr/>
        <p:txBody>
          <a:bodyPr/>
          <a:lstStyle/>
          <a:p>
            <a:fld id="{D42FAA93-99E7-4482-987D-A641F2210284}" type="slidenum">
              <a:rPr lang="en-US" smtClean="0"/>
              <a:t>9</a:t>
            </a:fld>
            <a:endParaRPr lang="en-US" dirty="0"/>
          </a:p>
        </p:txBody>
      </p:sp>
    </p:spTree>
    <p:extLst>
      <p:ext uri="{BB962C8B-B14F-4D97-AF65-F5344CB8AC3E}">
        <p14:creationId xmlns:p14="http://schemas.microsoft.com/office/powerpoint/2010/main" val="15888430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0fdb0c2-fc66-495e-a828-5ae321b3756f" xsi:nil="true"/>
    <MediaLengthInSeconds xmlns="b5d720d9-b5a5-4da3-b717-40815d1ba033" xsi:nil="true"/>
    <lcf76f155ced4ddcb4097134ff3c332f xmlns="b5d720d9-b5a5-4da3-b717-40815d1ba033">
      <Terms xmlns="http://schemas.microsoft.com/office/infopath/2007/PartnerControls"/>
    </lcf76f155ced4ddcb4097134ff3c332f>
    <Investigator_x002f_CM xmlns="b5d720d9-b5a5-4da3-b717-40815d1ba033">
      <UserInfo>
        <DisplayName/>
        <AccountId xsi:nil="true"/>
        <AccountType/>
      </UserInfo>
    </Investigator_x002f_CM>
    <ApprovalNeededby xmlns="b5d720d9-b5a5-4da3-b717-40815d1ba03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0A4E80337C0CA4C9D48089E49C3C859" ma:contentTypeVersion="18" ma:contentTypeDescription="Create a new document." ma:contentTypeScope="" ma:versionID="3fe64244c9b43099aa8f1f369a76fd3d">
  <xsd:schema xmlns:xsd="http://www.w3.org/2001/XMLSchema" xmlns:xs="http://www.w3.org/2001/XMLSchema" xmlns:p="http://schemas.microsoft.com/office/2006/metadata/properties" xmlns:ns2="b5d720d9-b5a5-4da3-b717-40815d1ba033" xmlns:ns3="b0fdb0c2-fc66-495e-a828-5ae321b3756f" targetNamespace="http://schemas.microsoft.com/office/2006/metadata/properties" ma:root="true" ma:fieldsID="7dd0843fb5738ec19686a573831a3ed4" ns2:_="" ns3:_="">
    <xsd:import namespace="b5d720d9-b5a5-4da3-b717-40815d1ba033"/>
    <xsd:import namespace="b0fdb0c2-fc66-495e-a828-5ae321b3756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MediaServiceLocation" minOccurs="0"/>
                <xsd:element ref="ns2:Investigator_x002f_CM" minOccurs="0"/>
                <xsd:element ref="ns2:ApprovalNeededb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d720d9-b5a5-4da3-b717-40815d1ba0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37fa96fb-b0ee-4967-af60-c778f60915c5"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BillingMetadata" ma:index="19" nillable="true" ma:displayName="MediaServiceBillingMetadata" ma:hidden="true" ma:internalName="MediaServiceBillingMetadata" ma:readOnly="true">
      <xsd:simpleType>
        <xsd:restriction base="dms:Note"/>
      </xsd:simpleType>
    </xsd:element>
    <xsd:element name="MediaServiceLocation" ma:index="20" nillable="true" ma:displayName="Location" ma:description="" ma:internalName="MediaServiceLocation" ma:readOnly="true">
      <xsd:simpleType>
        <xsd:restriction base="dms:Text"/>
      </xsd:simpleType>
    </xsd:element>
    <xsd:element name="Investigator_x002f_CM" ma:index="21" nillable="true" ma:displayName="Investigator/CM" ma:description="owner of case" ma:format="Dropdown" ma:list="UserInfo" ma:SharePointGroup="0" ma:internalName="Investigator_x002f_CM">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pprovalNeededby" ma:index="22" nillable="true" ma:displayName="Approval Needed by" ma:format="Dropdown" ma:internalName="ApprovalNeededby">
      <xsd:simpleType>
        <xsd:restriction base="dms:Choice">
          <xsd:enumeration value="Meagan"/>
          <xsd:enumeration value="Leslie"/>
          <xsd:enumeration value="Marc"/>
        </xsd:restriction>
      </xsd:simpleType>
    </xsd:element>
  </xsd:schema>
  <xsd:schema xmlns:xsd="http://www.w3.org/2001/XMLSchema" xmlns:xs="http://www.w3.org/2001/XMLSchema" xmlns:dms="http://schemas.microsoft.com/office/2006/documentManagement/types" xmlns:pc="http://schemas.microsoft.com/office/infopath/2007/PartnerControls" targetNamespace="b0fdb0c2-fc66-495e-a828-5ae321b3756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91240fd-af7e-415a-9384-fa63a0910388}" ma:internalName="TaxCatchAll" ma:showField="CatchAllData" ma:web="b0fdb0c2-fc66-495e-a828-5ae321b3756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file>

<file path=customXml/itemProps1.xml><?xml version="1.0" encoding="utf-8"?>
<ds:datastoreItem xmlns:ds="http://schemas.openxmlformats.org/officeDocument/2006/customXml" ds:itemID="{57F10172-3920-4860-89B4-C79287354F22}">
  <ds:schemaRefs>
    <ds:schemaRef ds:uri="http://purl.org/dc/elements/1.1/"/>
    <ds:schemaRef ds:uri="9f4fc7ff-89a2-40d3-ba04-87a80789f093"/>
    <ds:schemaRef ds:uri="http://purl.org/dc/dcmitype/"/>
    <ds:schemaRef ds:uri="http://schemas.microsoft.com/office/2006/documentManagement/types"/>
    <ds:schemaRef ds:uri="http://schemas.openxmlformats.org/package/2006/metadata/core-properties"/>
    <ds:schemaRef ds:uri="http://www.w3.org/XML/1998/namespace"/>
    <ds:schemaRef ds:uri="http://schemas.microsoft.com/office/2006/metadata/properties"/>
    <ds:schemaRef ds:uri="http://schemas.microsoft.com/office/infopath/2007/PartnerControls"/>
    <ds:schemaRef ds:uri="2637a1e4-cb8e-4a48-934c-8bd192902d64"/>
    <ds:schemaRef ds:uri="http://purl.org/dc/terms/"/>
    <ds:schemaRef ds:uri="900df4d6-f5db-4643-bdf1-46ef01f2813c"/>
  </ds:schemaRefs>
</ds:datastoreItem>
</file>

<file path=customXml/itemProps2.xml><?xml version="1.0" encoding="utf-8"?>
<ds:datastoreItem xmlns:ds="http://schemas.openxmlformats.org/officeDocument/2006/customXml" ds:itemID="{D4897F13-2E5F-491C-B7B6-B66D271C8106}"/>
</file>

<file path=customXml/itemProps3.xml><?xml version="1.0" encoding="utf-8"?>
<ds:datastoreItem xmlns:ds="http://schemas.openxmlformats.org/officeDocument/2006/customXml" ds:itemID="{3C005787-A970-4050-81A7-C0106D5F1C84}"/>
</file>

<file path=docProps/app.xml><?xml version="1.0" encoding="utf-8"?>
<Properties xmlns="http://schemas.openxmlformats.org/officeDocument/2006/extended-properties" xmlns:vt="http://schemas.openxmlformats.org/officeDocument/2006/docPropsVTypes">
  <Template>Office Theme</Template>
  <TotalTime>165</TotalTime>
  <Words>2731</Words>
  <Application>Microsoft Office PowerPoint</Application>
  <PresentationFormat>On-screen Show (4:3)</PresentationFormat>
  <Paragraphs>287</Paragraphs>
  <Slides>28</Slides>
  <Notes>28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Calibri</vt:lpstr>
      <vt:lpstr>Segoe UI</vt:lpstr>
      <vt:lpstr>Times New Roman</vt:lpstr>
      <vt:lpstr>WordVisi_MSFontService</vt:lpstr>
      <vt:lpstr>WordVisiPilcrow_MSFontService</vt:lpstr>
      <vt:lpstr>Office Theme</vt:lpstr>
      <vt:lpstr>Hearing Board Practice for Sexual Misconduct Proceedings</vt:lpstr>
      <vt:lpstr>Content Advisory</vt:lpstr>
      <vt:lpstr>Agenda</vt:lpstr>
      <vt:lpstr>Read (or Review) the Investigation Report</vt:lpstr>
      <vt:lpstr>Analysis of Charges</vt:lpstr>
      <vt:lpstr>Recommended Steps</vt:lpstr>
      <vt:lpstr>Question Drafting</vt:lpstr>
      <vt:lpstr>Questioning</vt:lpstr>
      <vt:lpstr>Questioning/Cross-Examination by Hearing Board</vt:lpstr>
      <vt:lpstr>Questioning/Cross-Examination by Hearing Board 2</vt:lpstr>
      <vt:lpstr>Questioning/Cross-Examination by Hearing Board 3</vt:lpstr>
      <vt:lpstr>Simulated Hearing</vt:lpstr>
      <vt:lpstr>Hearing Participants</vt:lpstr>
      <vt:lpstr>Hearing Logistics</vt:lpstr>
      <vt:lpstr>Hearing Procedures</vt:lpstr>
      <vt:lpstr>The Presentation of the Complaint and Evidence</vt:lpstr>
      <vt:lpstr>The Presentation of the Complaint and Evidence 2</vt:lpstr>
      <vt:lpstr>After Presentation of Evidence</vt:lpstr>
      <vt:lpstr>Deliberation</vt:lpstr>
      <vt:lpstr>Considering the Evidence</vt:lpstr>
      <vt:lpstr>Considering the Evidence 2</vt:lpstr>
      <vt:lpstr>Weighing the Evidence</vt:lpstr>
      <vt:lpstr>Determining Credibility</vt:lpstr>
      <vt:lpstr>Deliberations</vt:lpstr>
      <vt:lpstr>Deliberations 2</vt:lpstr>
      <vt:lpstr>Drafting</vt:lpstr>
      <vt:lpstr>Decision Drafting</vt:lpstr>
      <vt:lpstr>Debriefing</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subject/>
  <dc:creator>Ryan Fette</dc:creator>
  <cp:keywords/>
  <dc:description/>
  <cp:lastModifiedBy>Marc Pearce</cp:lastModifiedBy>
  <cp:revision>2</cp:revision>
  <cp:lastPrinted>2023-08-15T12:29:44Z</cp:lastPrinted>
  <dcterms:created xsi:type="dcterms:W3CDTF">2022-03-04T14:23:36Z</dcterms:created>
  <dcterms:modified xsi:type="dcterms:W3CDTF">2024-08-21T03:18:51Z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0x01010070A4E80337C0CA4C9D48089E49C3C859</vt:lpwstr>
  </property>
  <property fmtid="{D5CDD505-2E9C-101B-9397-08002B2CF9AE}" pid="3" name="ComplianceAssetId">
    <vt:lpwstr/>
  </property>
  <property fmtid="{D5CDD505-2E9C-101B-9397-08002B2CF9AE}" pid="4" name="_ExtendedDescription">
    <vt:lpwstr/>
  </property>
  <property fmtid="{D5CDD505-2E9C-101B-9397-08002B2CF9AE}" pid="5" name="TriggerFlowInfo">
    <vt:lpwstr/>
  </property>
  <property fmtid="{D5CDD505-2E9C-101B-9397-08002B2CF9AE}" pid="6" name="MediaServiceImageTags">
    <vt:lpwstr/>
  </property>
  <property fmtid="{D5CDD505-2E9C-101B-9397-08002B2CF9AE}" pid="7" name="Order">
    <vt:r8>20361100</vt:r8>
  </property>
  <property fmtid="{D5CDD505-2E9C-101B-9397-08002B2CF9AE}" pid="8" name="xd_Signature">
    <vt:bool>false</vt:bool>
  </property>
  <property fmtid="{D5CDD505-2E9C-101B-9397-08002B2CF9AE}" pid="9" name="xd_ProgID">
    <vt:lpwstr/>
  </property>
  <property fmtid="{D5CDD505-2E9C-101B-9397-08002B2CF9AE}" pid="10" name="TemplateUrl">
    <vt:lpwstr/>
  </property>
</Properties>
</file>